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media/image52.jpg" ContentType="image/gif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  <p:sldMasterId id="2147483696" r:id="rId2"/>
  </p:sldMasterIdLst>
  <p:notesMasterIdLst>
    <p:notesMasterId r:id="rId86"/>
  </p:notesMasterIdLst>
  <p:handoutMasterIdLst>
    <p:handoutMasterId r:id="rId87"/>
  </p:handoutMasterIdLst>
  <p:sldIdLst>
    <p:sldId id="274" r:id="rId3"/>
    <p:sldId id="276" r:id="rId4"/>
    <p:sldId id="556" r:id="rId5"/>
    <p:sldId id="639" r:id="rId6"/>
    <p:sldId id="495" r:id="rId7"/>
    <p:sldId id="510" r:id="rId8"/>
    <p:sldId id="519" r:id="rId9"/>
    <p:sldId id="538" r:id="rId10"/>
    <p:sldId id="549" r:id="rId11"/>
    <p:sldId id="550" r:id="rId12"/>
    <p:sldId id="552" r:id="rId13"/>
    <p:sldId id="574" r:id="rId14"/>
    <p:sldId id="492" r:id="rId15"/>
    <p:sldId id="599" r:id="rId16"/>
    <p:sldId id="500" r:id="rId17"/>
    <p:sldId id="503" r:id="rId18"/>
    <p:sldId id="504" r:id="rId19"/>
    <p:sldId id="542" r:id="rId20"/>
    <p:sldId id="506" r:id="rId21"/>
    <p:sldId id="507" r:id="rId22"/>
    <p:sldId id="508" r:id="rId23"/>
    <p:sldId id="600" r:id="rId24"/>
    <p:sldId id="511" r:id="rId25"/>
    <p:sldId id="513" r:id="rId26"/>
    <p:sldId id="516" r:id="rId27"/>
    <p:sldId id="517" r:id="rId28"/>
    <p:sldId id="522" r:id="rId29"/>
    <p:sldId id="528" r:id="rId30"/>
    <p:sldId id="629" r:id="rId31"/>
    <p:sldId id="630" r:id="rId32"/>
    <p:sldId id="559" r:id="rId33"/>
    <p:sldId id="578" r:id="rId34"/>
    <p:sldId id="603" r:id="rId35"/>
    <p:sldId id="604" r:id="rId36"/>
    <p:sldId id="631" r:id="rId37"/>
    <p:sldId id="587" r:id="rId38"/>
    <p:sldId id="592" r:id="rId39"/>
    <p:sldId id="546" r:id="rId40"/>
    <p:sldId id="547" r:id="rId41"/>
    <p:sldId id="607" r:id="rId42"/>
    <p:sldId id="551" r:id="rId43"/>
    <p:sldId id="608" r:id="rId44"/>
    <p:sldId id="553" r:id="rId45"/>
    <p:sldId id="560" r:id="rId46"/>
    <p:sldId id="564" r:id="rId47"/>
    <p:sldId id="567" r:id="rId48"/>
    <p:sldId id="566" r:id="rId49"/>
    <p:sldId id="593" r:id="rId50"/>
    <p:sldId id="545" r:id="rId51"/>
    <p:sldId id="610" r:id="rId52"/>
    <p:sldId id="613" r:id="rId53"/>
    <p:sldId id="554" r:id="rId54"/>
    <p:sldId id="558" r:id="rId55"/>
    <p:sldId id="614" r:id="rId56"/>
    <p:sldId id="561" r:id="rId57"/>
    <p:sldId id="563" r:id="rId58"/>
    <p:sldId id="570" r:id="rId59"/>
    <p:sldId id="616" r:id="rId60"/>
    <p:sldId id="636" r:id="rId61"/>
    <p:sldId id="637" r:id="rId62"/>
    <p:sldId id="638" r:id="rId63"/>
    <p:sldId id="596" r:id="rId64"/>
    <p:sldId id="618" r:id="rId65"/>
    <p:sldId id="569" r:id="rId66"/>
    <p:sldId id="619" r:id="rId67"/>
    <p:sldId id="571" r:id="rId68"/>
    <p:sldId id="572" r:id="rId69"/>
    <p:sldId id="580" r:id="rId70"/>
    <p:sldId id="621" r:id="rId71"/>
    <p:sldId id="622" r:id="rId72"/>
    <p:sldId id="586" r:id="rId73"/>
    <p:sldId id="624" r:id="rId74"/>
    <p:sldId id="625" r:id="rId75"/>
    <p:sldId id="585" r:id="rId76"/>
    <p:sldId id="581" r:id="rId77"/>
    <p:sldId id="640" r:id="rId78"/>
    <p:sldId id="641" r:id="rId79"/>
    <p:sldId id="594" r:id="rId80"/>
    <p:sldId id="349" r:id="rId81"/>
    <p:sldId id="401" r:id="rId82"/>
    <p:sldId id="644" r:id="rId83"/>
    <p:sldId id="643" r:id="rId84"/>
    <p:sldId id="297" r:id="rId8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709A2BE3-2D0E-4BDF-9E7B-B5B14B6C6981}">
          <p14:sldIdLst>
            <p14:sldId id="274"/>
            <p14:sldId id="276"/>
          </p14:sldIdLst>
        </p14:section>
        <p14:section name="1. Introduction to networking" id="{28490C21-E62B-4BD0-B417-E91CF43870A2}">
          <p14:sldIdLst>
            <p14:sldId id="556"/>
            <p14:sldId id="639"/>
            <p14:sldId id="495"/>
            <p14:sldId id="510"/>
            <p14:sldId id="519"/>
            <p14:sldId id="538"/>
            <p14:sldId id="549"/>
            <p14:sldId id="550"/>
            <p14:sldId id="552"/>
          </p14:sldIdLst>
        </p14:section>
        <p14:section name="2. IP addresses and host-to-host communication" id="{3395C9FD-44C7-4FE9-A316-1830EFA61554}">
          <p14:sldIdLst>
            <p14:sldId id="574"/>
            <p14:sldId id="492"/>
            <p14:sldId id="599"/>
            <p14:sldId id="500"/>
            <p14:sldId id="503"/>
            <p14:sldId id="504"/>
            <p14:sldId id="542"/>
            <p14:sldId id="506"/>
            <p14:sldId id="507"/>
            <p14:sldId id="508"/>
            <p14:sldId id="600"/>
            <p14:sldId id="511"/>
            <p14:sldId id="513"/>
            <p14:sldId id="516"/>
            <p14:sldId id="517"/>
            <p14:sldId id="522"/>
          </p14:sldIdLst>
        </p14:section>
        <p14:section name="3. Network access, security and VLANS" id="{4C6D69AB-E0A5-40D3-918B-8B437B05829E}">
          <p14:sldIdLst>
            <p14:sldId id="528"/>
            <p14:sldId id="629"/>
            <p14:sldId id="630"/>
            <p14:sldId id="559"/>
            <p14:sldId id="578"/>
            <p14:sldId id="603"/>
            <p14:sldId id="604"/>
            <p14:sldId id="631"/>
            <p14:sldId id="587"/>
          </p14:sldIdLst>
        </p14:section>
        <p14:section name="4. Layer 2 redundancy – STP" id="{A9ABE700-D4B7-4F3E-82C7-1C4F63A6013F}">
          <p14:sldIdLst>
            <p14:sldId id="592"/>
            <p14:sldId id="546"/>
            <p14:sldId id="547"/>
            <p14:sldId id="607"/>
            <p14:sldId id="551"/>
            <p14:sldId id="608"/>
            <p14:sldId id="553"/>
            <p14:sldId id="560"/>
            <p14:sldId id="564"/>
            <p14:sldId id="567"/>
            <p14:sldId id="566"/>
          </p14:sldIdLst>
        </p14:section>
        <p14:section name="5. IP services and basic routing" id="{974DD11A-E71E-48D7-86BD-580F6F6CE7AC}">
          <p14:sldIdLst>
            <p14:sldId id="593"/>
            <p14:sldId id="545"/>
            <p14:sldId id="610"/>
            <p14:sldId id="613"/>
            <p14:sldId id="554"/>
            <p14:sldId id="558"/>
            <p14:sldId id="614"/>
            <p14:sldId id="561"/>
            <p14:sldId id="563"/>
            <p14:sldId id="570"/>
            <p14:sldId id="616"/>
            <p14:sldId id="636"/>
            <p14:sldId id="637"/>
            <p14:sldId id="638"/>
          </p14:sldIdLst>
        </p14:section>
        <p14:section name="6. Dynamic routing with OSPF" id="{EEA674A3-C2C9-4F84-89C7-6570F87C4E69}">
          <p14:sldIdLst>
            <p14:sldId id="596"/>
            <p14:sldId id="618"/>
            <p14:sldId id="569"/>
            <p14:sldId id="619"/>
            <p14:sldId id="571"/>
            <p14:sldId id="572"/>
            <p14:sldId id="580"/>
            <p14:sldId id="621"/>
            <p14:sldId id="622"/>
            <p14:sldId id="586"/>
            <p14:sldId id="624"/>
            <p14:sldId id="625"/>
          </p14:sldIdLst>
        </p14:section>
        <p14:section name="7. Practice" id="{979BE68F-1BCC-4402-ACB9-34B768C3000F}">
          <p14:sldIdLst>
            <p14:sldId id="585"/>
            <p14:sldId id="581"/>
            <p14:sldId id="640"/>
            <p14:sldId id="641"/>
            <p14:sldId id="594"/>
          </p14:sldIdLst>
        </p14:section>
        <p14:section name="Conclusion" id="{10E03AB1-9AA8-4E86-9A64-D741901E50A2}">
          <p14:sldIdLst>
            <p14:sldId id="349"/>
            <p14:sldId id="401"/>
            <p14:sldId id="644"/>
            <p14:sldId id="643"/>
            <p14:sldId id="29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asil Yordanov" initials="VY" lastIdx="1" clrIdx="0">
    <p:extLst>
      <p:ext uri="{19B8F6BF-5375-455C-9EA6-DF929625EA0E}">
        <p15:presenceInfo xmlns:p15="http://schemas.microsoft.com/office/powerpoint/2012/main" userId="1ee9dc105efb8e3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E668"/>
    <a:srgbClr val="545AC8"/>
    <a:srgbClr val="7176D1"/>
    <a:srgbClr val="234465"/>
    <a:srgbClr val="D1D5DD"/>
    <a:srgbClr val="E0E3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235" autoAdjust="0"/>
    <p:restoredTop sz="94620" autoAdjust="0"/>
  </p:normalViewPr>
  <p:slideViewPr>
    <p:cSldViewPr snapToGrid="0" showGuides="1">
      <p:cViewPr varScale="1">
        <p:scale>
          <a:sx n="69" d="100"/>
          <a:sy n="69" d="100"/>
        </p:scale>
        <p:origin x="648" y="66"/>
      </p:cViewPr>
      <p:guideLst>
        <p:guide orient="horz" pos="2184"/>
        <p:guide pos="3840"/>
      </p:guideLst>
    </p:cSldViewPr>
  </p:slideViewPr>
  <p:outlineViewPr>
    <p:cViewPr>
      <p:scale>
        <a:sx n="33" d="100"/>
        <a:sy n="33" d="100"/>
      </p:scale>
      <p:origin x="0" y="-2142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6" d="100"/>
          <a:sy n="66" d="100"/>
        </p:scale>
        <p:origin x="3134" y="4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presProps" Target="presProps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90" Type="http://schemas.openxmlformats.org/officeDocument/2006/relationships/viewProps" Target="viewProps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commentAuthors" Target="commentAuthors.xml"/><Relationship Id="rId9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handoutMaster" Target="handoutMasters/handoutMaster1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F20103-83CC-4A54-8FDE-9D37FC2629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53962-26EF-44E4-9E69-61B1727AB1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87215-0C8F-4762-A664-737A353EC9A4}" type="datetimeFigureOut">
              <a:rPr lang="bg-BG" smtClean="0"/>
              <a:t>22.3.2022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A6967E-448F-4887-8FCB-34482EFBCC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554C2-DDBA-40E2-9536-53A07EC502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318AE-53F9-47EA-B5FE-E9473933AF11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1506029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84649-876A-46C9-8472-14CB09C070D8}" type="datetimeFigureOut">
              <a:rPr lang="en-US" smtClean="0"/>
              <a:t>3/22/2022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067CD-8E6B-4360-9AA8-C5DF2A48A6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8476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87032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85307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1693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09742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80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19070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D1C0779-821B-433B-AB3A-0953EE966C7E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83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6589384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creativecommons.org/licenses/by-nc-sa/4.0/" TargetMode="Externa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image" Target="../media/image8.emf"/><Relationship Id="rId16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image" Target="../media/image25.png"/><Relationship Id="rId10" Type="http://schemas.openxmlformats.org/officeDocument/2006/relationships/image" Target="../media/image20.png"/><Relationship Id="rId4" Type="http://schemas.openxmlformats.org/officeDocument/2006/relationships/image" Target="../media/image13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13" Type="http://schemas.openxmlformats.org/officeDocument/2006/relationships/hyperlink" Target="http://smartit.bg/" TargetMode="External"/><Relationship Id="rId3" Type="http://schemas.openxmlformats.org/officeDocument/2006/relationships/hyperlink" Target="https://aeternity.com/" TargetMode="External"/><Relationship Id="rId7" Type="http://schemas.openxmlformats.org/officeDocument/2006/relationships/hyperlink" Target="https://www.liebherr.com/en/deu/start/start-page.html" TargetMode="External"/><Relationship Id="rId12" Type="http://schemas.openxmlformats.org/officeDocument/2006/relationships/image" Target="../media/image31.png"/><Relationship Id="rId2" Type="http://schemas.openxmlformats.org/officeDocument/2006/relationships/image" Target="../media/image8.emf"/><Relationship Id="rId16" Type="http://schemas.microsoft.com/office/2007/relationships/hdphoto" Target="../media/hdphoto1.wdp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8.png"/><Relationship Id="rId11" Type="http://schemas.openxmlformats.org/officeDocument/2006/relationships/hyperlink" Target="https://www.sbtech.com/" TargetMode="External"/><Relationship Id="rId5" Type="http://schemas.openxmlformats.org/officeDocument/2006/relationships/hyperlink" Target="codexio.bg" TargetMode="External"/><Relationship Id="rId15" Type="http://schemas.openxmlformats.org/officeDocument/2006/relationships/image" Target="../media/image7.png"/><Relationship Id="rId10" Type="http://schemas.openxmlformats.org/officeDocument/2006/relationships/image" Target="../media/image30.png"/><Relationship Id="rId4" Type="http://schemas.openxmlformats.org/officeDocument/2006/relationships/image" Target="../media/image27.png"/><Relationship Id="rId9" Type="http://schemas.openxmlformats.org/officeDocument/2006/relationships/hyperlink" Target="http://www.telenor.bg/" TargetMode="External"/><Relationship Id="rId14" Type="http://schemas.openxmlformats.org/officeDocument/2006/relationships/image" Target="../media/image32.pn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hyperlink" Target="https://www.superhosting.bg/" TargetMode="External"/><Relationship Id="rId3" Type="http://schemas.openxmlformats.org/officeDocument/2006/relationships/hyperlink" Target="http://www.infragistics.com/" TargetMode="External"/><Relationship Id="rId7" Type="http://schemas.openxmlformats.org/officeDocument/2006/relationships/hyperlink" Target="https://www.softwaregroup.com/" TargetMode="External"/><Relationship Id="rId12" Type="http://schemas.openxmlformats.org/officeDocument/2006/relationships/image" Target="../media/image37.png"/><Relationship Id="rId2" Type="http://schemas.openxmlformats.org/officeDocument/2006/relationships/image" Target="../media/image8.emf"/><Relationship Id="rId16" Type="http://schemas.microsoft.com/office/2007/relationships/hdphoto" Target="../media/hdphoto1.wdp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4.png"/><Relationship Id="rId11" Type="http://schemas.openxmlformats.org/officeDocument/2006/relationships/hyperlink" Target="https://netpeak.bg/" TargetMode="External"/><Relationship Id="rId5" Type="http://schemas.openxmlformats.org/officeDocument/2006/relationships/hyperlink" Target="https://www.indeavr.com/en" TargetMode="External"/><Relationship Id="rId15" Type="http://schemas.openxmlformats.org/officeDocument/2006/relationships/image" Target="../media/image7.png"/><Relationship Id="rId10" Type="http://schemas.openxmlformats.org/officeDocument/2006/relationships/image" Target="../media/image36.png"/><Relationship Id="rId4" Type="http://schemas.openxmlformats.org/officeDocument/2006/relationships/image" Target="../media/image33.png"/><Relationship Id="rId9" Type="http://schemas.openxmlformats.org/officeDocument/2006/relationships/hyperlink" Target="https://www.xs-software.com/" TargetMode="External"/><Relationship Id="rId14" Type="http://schemas.openxmlformats.org/officeDocument/2006/relationships/image" Target="../media/image38.png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www.facebook.com/SoftwareUniversity" TargetMode="External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42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41.png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40.pn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8" Type="http://schemas.openxmlformats.org/officeDocument/2006/relationships/hyperlink" Target="https://softuni.bg/" TargetMode="External"/><Relationship Id="rId3" Type="http://schemas.openxmlformats.org/officeDocument/2006/relationships/image" Target="../media/image44.png"/><Relationship Id="rId7" Type="http://schemas.openxmlformats.org/officeDocument/2006/relationships/image" Target="../media/image46.png"/><Relationship Id="rId2" Type="http://schemas.openxmlformats.org/officeDocument/2006/relationships/hyperlink" Target="https://forum.softuni.bg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softuni.org/" TargetMode="External"/><Relationship Id="rId11" Type="http://schemas.openxmlformats.org/officeDocument/2006/relationships/image" Target="../media/image48.png"/><Relationship Id="rId5" Type="http://schemas.openxmlformats.org/officeDocument/2006/relationships/image" Target="../media/image45.png"/><Relationship Id="rId10" Type="http://schemas.openxmlformats.org/officeDocument/2006/relationships/hyperlink" Target="https://softuni.foundation/" TargetMode="External"/><Relationship Id="rId4" Type="http://schemas.openxmlformats.org/officeDocument/2006/relationships/hyperlink" Target="https://www.facebook.com/SoftwareUniversity" TargetMode="External"/><Relationship Id="rId9" Type="http://schemas.openxmlformats.org/officeDocument/2006/relationships/image" Target="../media/image47.png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6" Type="http://schemas.openxmlformats.org/officeDocument/2006/relationships/hyperlink" Target="http://creativecommons.org/licenses/by-nc-sa/4.0/" TargetMode="Externa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4" Type="http://schemas.microsoft.com/office/2007/relationships/hdphoto" Target="../media/hdphoto1.wdp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2.xml"/><Relationship Id="rId4" Type="http://schemas.microsoft.com/office/2007/relationships/hdphoto" Target="../media/hdphoto1.wdp"/></Relationships>
</file>

<file path=ppt/slideLayouts/_rels/slideLayout3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0.png"/><Relationship Id="rId1" Type="http://schemas.openxmlformats.org/officeDocument/2006/relationships/slideMaster" Target="../slideMasters/slideMaster2.xml"/><Relationship Id="rId4" Type="http://schemas.microsoft.com/office/2007/relationships/hdphoto" Target="../media/hdphoto1.wdp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2.xml"/><Relationship Id="rId4" Type="http://schemas.microsoft.com/office/2007/relationships/hdphoto" Target="../media/hdphoto1.wdp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image" Target="../media/image8.emf"/><Relationship Id="rId16" Type="http://schemas.openxmlformats.org/officeDocument/2006/relationships/image" Target="../media/image26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image" Target="../media/image25.png"/><Relationship Id="rId10" Type="http://schemas.openxmlformats.org/officeDocument/2006/relationships/image" Target="../media/image20.png"/><Relationship Id="rId4" Type="http://schemas.openxmlformats.org/officeDocument/2006/relationships/image" Target="../media/image13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Layouts/_rels/slideLayout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13" Type="http://schemas.openxmlformats.org/officeDocument/2006/relationships/hyperlink" Target="http://smartit.bg/" TargetMode="External"/><Relationship Id="rId3" Type="http://schemas.openxmlformats.org/officeDocument/2006/relationships/hyperlink" Target="https://aeternity.com/" TargetMode="External"/><Relationship Id="rId7" Type="http://schemas.openxmlformats.org/officeDocument/2006/relationships/hyperlink" Target="https://www.liebherr.com/en/deu/start/start-page.html" TargetMode="External"/><Relationship Id="rId12" Type="http://schemas.openxmlformats.org/officeDocument/2006/relationships/image" Target="../media/image31.png"/><Relationship Id="rId2" Type="http://schemas.openxmlformats.org/officeDocument/2006/relationships/image" Target="../media/image8.emf"/><Relationship Id="rId16" Type="http://schemas.microsoft.com/office/2007/relationships/hdphoto" Target="../media/hdphoto1.wdp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8.png"/><Relationship Id="rId11" Type="http://schemas.openxmlformats.org/officeDocument/2006/relationships/hyperlink" Target="https://www.sbtech.com/" TargetMode="External"/><Relationship Id="rId5" Type="http://schemas.openxmlformats.org/officeDocument/2006/relationships/hyperlink" Target="codexio.bg" TargetMode="External"/><Relationship Id="rId15" Type="http://schemas.openxmlformats.org/officeDocument/2006/relationships/image" Target="../media/image7.png"/><Relationship Id="rId10" Type="http://schemas.openxmlformats.org/officeDocument/2006/relationships/image" Target="../media/image30.png"/><Relationship Id="rId4" Type="http://schemas.openxmlformats.org/officeDocument/2006/relationships/image" Target="../media/image27.png"/><Relationship Id="rId9" Type="http://schemas.openxmlformats.org/officeDocument/2006/relationships/hyperlink" Target="http://www.telenor.bg/" TargetMode="External"/><Relationship Id="rId14" Type="http://schemas.openxmlformats.org/officeDocument/2006/relationships/image" Target="../media/image3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Layouts/_rels/slideLayout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hyperlink" Target="https://www.superhosting.bg/" TargetMode="External"/><Relationship Id="rId3" Type="http://schemas.openxmlformats.org/officeDocument/2006/relationships/hyperlink" Target="http://www.infragistics.com/" TargetMode="External"/><Relationship Id="rId7" Type="http://schemas.openxmlformats.org/officeDocument/2006/relationships/hyperlink" Target="https://www.softwaregroup.com/" TargetMode="External"/><Relationship Id="rId12" Type="http://schemas.openxmlformats.org/officeDocument/2006/relationships/image" Target="../media/image37.png"/><Relationship Id="rId2" Type="http://schemas.openxmlformats.org/officeDocument/2006/relationships/image" Target="../media/image8.emf"/><Relationship Id="rId16" Type="http://schemas.microsoft.com/office/2007/relationships/hdphoto" Target="../media/hdphoto1.wdp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4.png"/><Relationship Id="rId11" Type="http://schemas.openxmlformats.org/officeDocument/2006/relationships/hyperlink" Target="https://netpeak.bg/" TargetMode="External"/><Relationship Id="rId5" Type="http://schemas.openxmlformats.org/officeDocument/2006/relationships/hyperlink" Target="https://www.indeavr.com/en" TargetMode="External"/><Relationship Id="rId15" Type="http://schemas.openxmlformats.org/officeDocument/2006/relationships/image" Target="../media/image7.png"/><Relationship Id="rId10" Type="http://schemas.openxmlformats.org/officeDocument/2006/relationships/image" Target="../media/image36.png"/><Relationship Id="rId4" Type="http://schemas.openxmlformats.org/officeDocument/2006/relationships/image" Target="../media/image33.png"/><Relationship Id="rId9" Type="http://schemas.openxmlformats.org/officeDocument/2006/relationships/hyperlink" Target="https://www.xs-software.com/" TargetMode="External"/><Relationship Id="rId14" Type="http://schemas.openxmlformats.org/officeDocument/2006/relationships/image" Target="../media/image38.png"/></Relationships>
</file>

<file path=ppt/slideLayouts/_rels/slideLayout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www.facebook.com/SoftwareUniversity" TargetMode="External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2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42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41.png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40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6629" y="2351427"/>
            <a:ext cx="5439372" cy="232599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951E7DA9-C5F0-43D9-B013-3BDF9EEF029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9156031" y="2374048"/>
            <a:ext cx="2365835" cy="2560428"/>
          </a:xfrm>
          <a:prstGeom prst="rect">
            <a:avLst/>
          </a:prstGeom>
        </p:spPr>
      </p:pic>
      <p:sp>
        <p:nvSpPr>
          <p:cNvPr id="43" name="Subtitle 5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6859" y="1303142"/>
            <a:ext cx="10965303" cy="882654"/>
          </a:xfrm>
        </p:spPr>
        <p:txBody>
          <a:bodyPr>
            <a:normAutofit/>
          </a:bodyPr>
          <a:lstStyle>
            <a:lvl1pPr marL="0" indent="0" algn="ctr">
              <a:buNone/>
              <a:defRPr sz="3598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Presentation Subtitle</a:t>
            </a:r>
            <a:endParaRPr lang="bg-BG" dirty="0"/>
          </a:p>
          <a:p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FAEB7CD-FF73-4344-9FE5-589B30F5AAF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2813" y="6057655"/>
            <a:ext cx="2106010" cy="5252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DFEC2C-38C6-405B-AD0A-06879C50EFE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6630" y="6035664"/>
            <a:ext cx="629579" cy="52650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7483B54-1DD1-4FC4-9FA0-4872F8C409C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3142" y="6035664"/>
            <a:ext cx="1187082" cy="5265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6859" y="254857"/>
            <a:ext cx="10965303" cy="882654"/>
          </a:xfrm>
        </p:spPr>
        <p:txBody>
          <a:bodyPr/>
          <a:lstStyle>
            <a:lvl1pPr algn="ctr">
              <a:defRPr sz="4798"/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27" name="Picture 4" title="CC-BY-NC-SA License">
            <a:hlinkClick r:id="rId6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7CB336FF-A768-4CE1-B1CE-FC103B348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51416" y="6080062"/>
            <a:ext cx="1437271" cy="502868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8643853" y="5916124"/>
            <a:ext cx="2951518" cy="382788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9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8643853" y="6340279"/>
            <a:ext cx="2951518" cy="351754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7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  <p:sp>
        <p:nvSpPr>
          <p:cNvPr id="36" name="Text Placeholder 13">
            <a:extLst>
              <a:ext uri="{FF2B5EF4-FFF2-40B4-BE49-F238E27FC236}">
                <a16:creationId xmlns:a16="http://schemas.microsoft.com/office/drawing/2014/main" id="{3B21F47B-DE1F-442D-A2B7-6866F87867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671147" y="4876800"/>
            <a:ext cx="2951518" cy="50679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7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40" name="Text Placeholder 13">
            <a:extLst>
              <a:ext uri="{FF2B5EF4-FFF2-40B4-BE49-F238E27FC236}">
                <a16:creationId xmlns:a16="http://schemas.microsoft.com/office/drawing/2014/main" id="{CD940256-851E-46C8-8BFB-A5ECA6C7DA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671147" y="5368740"/>
            <a:ext cx="2951518" cy="44479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/>
        </p:nvSpPr>
        <p:spPr>
          <a:xfrm>
            <a:off x="-1589" y="6702676"/>
            <a:ext cx="12195176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4E5CD64-8E62-478C-BD07-29B0AE8E261B}"/>
              </a:ext>
            </a:extLst>
          </p:cNvPr>
          <p:cNvSpPr/>
          <p:nvPr userDrawn="1"/>
        </p:nvSpPr>
        <p:spPr>
          <a:xfrm>
            <a:off x="-1588" y="6702676"/>
            <a:ext cx="12192000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0179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C19C6415-13AB-4677-935E-D11508C4AD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B4EBD86-A13A-41DF-A04E-EA4A858E8860}"/>
              </a:ext>
            </a:extLst>
          </p:cNvPr>
          <p:cNvSpPr/>
          <p:nvPr/>
        </p:nvSpPr>
        <p:spPr>
          <a:xfrm>
            <a:off x="-3176" y="-17929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04F318BE-2BAD-4677-871C-D78A4BF0CB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501" y="1196126"/>
            <a:ext cx="11811097" cy="518562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609219" indent="0">
              <a:buNone/>
              <a:defRPr/>
            </a:lvl2pPr>
          </a:lstStyle>
          <a:p>
            <a:pPr lvl="0"/>
            <a:r>
              <a:rPr lang="en-GB" dirty="0"/>
              <a:t>Sample source code: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278A82F-5546-4977-9F75-2A933B4159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5283" y="1830475"/>
            <a:ext cx="10961435" cy="1633497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398" b="1" noProof="1" smtClean="0">
                <a:solidFill>
                  <a:schemeClr val="tx1">
                    <a:lumMod val="75000"/>
                  </a:schemeClr>
                </a:solidFill>
                <a:effectLst/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BA3E62-7E9B-447C-9045-B989874D05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57BD22-7B02-4D39-928A-4BAD0D84EC13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3/22/2022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DED1B3-84A5-43D8-8770-B2C1E963B68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13FF9B-335F-4699-94F7-E43CA829037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0AB4568-56A6-4C85-AAC8-1AE32E2F3E7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698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033" y="264473"/>
            <a:ext cx="1929016" cy="563121"/>
          </a:xfrm>
          <a:prstGeom prst="rect">
            <a:avLst/>
          </a:prstGeom>
          <a:solidFill>
            <a:schemeClr val="accent1">
              <a:alpha val="1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00082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4880F1A8-532C-4443-BDB9-44438A972E15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2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487886" y="1353867"/>
            <a:ext cx="5507349" cy="5027884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FF342A0-26CC-4ADA-AB90-FC4810F88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A66184F8-77F5-4000-AA69-383B07AEEF0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3/22/2022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CAD63B7-3B55-42B3-B63C-7488630C399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97A1733E-05EA-4892-9222-96356ACBDF8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FE050E4-DC54-4CF4-A8D3-DC8B8DA04EC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2B94D3F-5DC8-4398-914C-4833ABE4CC19}"/>
              </a:ext>
            </a:extLst>
          </p:cNvPr>
          <p:cNvSpPr/>
          <p:nvPr userDrawn="1"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9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401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estion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B21D9C95-5FF6-4F7E-AC00-ED6F3DD385F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DEAD13D1-8921-41EB-9EDF-DA3F5121F4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CFDBB16-985C-4CC7-B6DB-B81B36037922}"/>
              </a:ext>
            </a:extLst>
          </p:cNvPr>
          <p:cNvSpPr/>
          <p:nvPr/>
        </p:nvSpPr>
        <p:spPr>
          <a:xfrm>
            <a:off x="-1051301" y="703244"/>
            <a:ext cx="8406073" cy="1033303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marR="0" lvl="0" indent="0" algn="ctr" defTabSz="913852" rtl="0" eaLnBrk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E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kumimoji="0" lang="en-US" sz="8797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Questions?</a:t>
            </a:r>
            <a:endParaRPr kumimoji="0" lang="en-US" sz="8797" b="1" i="0" u="none" strike="noStrike" kern="1200" cap="none" spc="150" normalizeH="0" baseline="0" noProof="0" dirty="0">
              <a:ln w="11430"/>
              <a:solidFill>
                <a:srgbClr val="234465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47CFF3C-C4FA-493D-8505-DF469F4D36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87" y="2222932"/>
            <a:ext cx="3575905" cy="414868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320846EB-6FC8-4F9D-97D0-A1A8E9CEE0D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6452" y="314259"/>
            <a:ext cx="2126081" cy="530284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9983C1-41F3-4B45-9E6B-F2615F743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3/22/2022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2622C9-3C7D-445D-83B2-28583716E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04DAB2-278F-4812-9F5E-FB63D8068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0675455-B7FA-4569-A5FD-A3B0F20B2A2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857" y="1702473"/>
            <a:ext cx="1198901" cy="119890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27D15FD-4C66-4B85-98E6-7826AA8F61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116" y="3776293"/>
            <a:ext cx="1166400" cy="140222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A755AAE-BA08-481C-9224-0061170EE4B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000" y="3776293"/>
            <a:ext cx="1166400" cy="138925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A83D66F-855B-463B-920B-BF239B01A20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000" y="3775663"/>
            <a:ext cx="1166400" cy="156713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643F71A-2013-433A-8322-FBAAED3162D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8000" y="3769759"/>
            <a:ext cx="1166400" cy="135075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0812936-74B6-4265-8C08-AEDC8C79870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8000" y="3776293"/>
            <a:ext cx="1166400" cy="143370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74C190C-5856-41B9-8819-AE8DE0E10980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303" y="3776295"/>
            <a:ext cx="1164654" cy="1440000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F62FB7C-BD6E-4383-98C1-2CF30F34CAFD}"/>
              </a:ext>
            </a:extLst>
          </p:cNvPr>
          <p:cNvCxnSpPr>
            <a:cxnSpLocks/>
          </p:cNvCxnSpPr>
          <p:nvPr/>
        </p:nvCxnSpPr>
        <p:spPr>
          <a:xfrm>
            <a:off x="3969414" y="3335565"/>
            <a:ext cx="7161786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4E5982E-3110-47E1-A5BB-91B7BECC3093}"/>
              </a:ext>
            </a:extLst>
          </p:cNvPr>
          <p:cNvCxnSpPr/>
          <p:nvPr/>
        </p:nvCxnSpPr>
        <p:spPr>
          <a:xfrm>
            <a:off x="3969414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2BFE2F3-0845-4E5B-9375-E9D4027DD675}"/>
              </a:ext>
            </a:extLst>
          </p:cNvPr>
          <p:cNvCxnSpPr/>
          <p:nvPr/>
        </p:nvCxnSpPr>
        <p:spPr>
          <a:xfrm>
            <a:off x="53640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3DDBF37-0764-47AA-94E3-9A44F3ED8FB5}"/>
              </a:ext>
            </a:extLst>
          </p:cNvPr>
          <p:cNvCxnSpPr/>
          <p:nvPr/>
        </p:nvCxnSpPr>
        <p:spPr>
          <a:xfrm>
            <a:off x="681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99ABE09-E33C-46B7-A80D-7BF4A6956211}"/>
              </a:ext>
            </a:extLst>
          </p:cNvPr>
          <p:cNvCxnSpPr/>
          <p:nvPr/>
        </p:nvCxnSpPr>
        <p:spPr>
          <a:xfrm>
            <a:off x="825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E91D320-3732-40B8-864D-142D0A277ED1}"/>
              </a:ext>
            </a:extLst>
          </p:cNvPr>
          <p:cNvCxnSpPr>
            <a:cxnSpLocks/>
          </p:cNvCxnSpPr>
          <p:nvPr/>
        </p:nvCxnSpPr>
        <p:spPr>
          <a:xfrm>
            <a:off x="969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C63D1E8-4A92-4691-8A24-A2FC7E8008E5}"/>
              </a:ext>
            </a:extLst>
          </p:cNvPr>
          <p:cNvCxnSpPr>
            <a:cxnSpLocks/>
          </p:cNvCxnSpPr>
          <p:nvPr/>
        </p:nvCxnSpPr>
        <p:spPr>
          <a:xfrm>
            <a:off x="111312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84A0FE1-723D-4682-8682-77BAD950EE15}"/>
              </a:ext>
            </a:extLst>
          </p:cNvPr>
          <p:cNvCxnSpPr/>
          <p:nvPr/>
        </p:nvCxnSpPr>
        <p:spPr>
          <a:xfrm>
            <a:off x="7550307" y="309299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/>
        </p:nvSpPr>
        <p:spPr>
          <a:xfrm>
            <a:off x="-1589" y="6371331"/>
            <a:ext cx="12195176" cy="5045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8AF69835-F228-45D6-B39E-583EEBF1FE2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856" y="1702471"/>
            <a:ext cx="1198901" cy="1198901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0577C4C0-8539-4520-A497-BBFB45821D2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116" y="3776291"/>
            <a:ext cx="1166400" cy="1402229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16073A22-1B90-4D35-943B-5D9816FEB8FE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000" y="3776291"/>
            <a:ext cx="1166400" cy="1389257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F7C8CFEA-27DA-4058-A611-3AE53851908C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000" y="3775661"/>
            <a:ext cx="1166400" cy="1567139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CE9346DD-5152-48D0-8B06-7F8CE9803DAB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8000" y="3769759"/>
            <a:ext cx="1166400" cy="1350756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F6B4B602-D2C7-47C8-9470-2C5795ED8C22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8000" y="3776291"/>
            <a:ext cx="1166400" cy="1433701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103B7E6D-AFDD-45E1-8121-F42E465AB0E8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303" y="3776295"/>
            <a:ext cx="1164654" cy="1440000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FA3191E-14EF-4DC3-AD93-CA289B12B4C9}"/>
              </a:ext>
            </a:extLst>
          </p:cNvPr>
          <p:cNvCxnSpPr>
            <a:cxnSpLocks/>
          </p:cNvCxnSpPr>
          <p:nvPr userDrawn="1"/>
        </p:nvCxnSpPr>
        <p:spPr>
          <a:xfrm>
            <a:off x="3969414" y="3335565"/>
            <a:ext cx="7161786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B530A8A-ABDE-4B7F-B28B-A9B499B32225}"/>
              </a:ext>
            </a:extLst>
          </p:cNvPr>
          <p:cNvCxnSpPr/>
          <p:nvPr userDrawn="1"/>
        </p:nvCxnSpPr>
        <p:spPr>
          <a:xfrm>
            <a:off x="3969414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5ADF575-91AD-4F69-BA66-356B62AEB683}"/>
              </a:ext>
            </a:extLst>
          </p:cNvPr>
          <p:cNvCxnSpPr/>
          <p:nvPr userDrawn="1"/>
        </p:nvCxnSpPr>
        <p:spPr>
          <a:xfrm>
            <a:off x="53640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D60C0104-2410-4352-A800-FD0292CC11A7}"/>
              </a:ext>
            </a:extLst>
          </p:cNvPr>
          <p:cNvCxnSpPr/>
          <p:nvPr userDrawn="1"/>
        </p:nvCxnSpPr>
        <p:spPr>
          <a:xfrm>
            <a:off x="681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0FB7F08-6662-4D0C-AFAB-CFFDE9B1CA0A}"/>
              </a:ext>
            </a:extLst>
          </p:cNvPr>
          <p:cNvCxnSpPr/>
          <p:nvPr userDrawn="1"/>
        </p:nvCxnSpPr>
        <p:spPr>
          <a:xfrm>
            <a:off x="825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79635D4-E3FF-4174-A648-032E9615851B}"/>
              </a:ext>
            </a:extLst>
          </p:cNvPr>
          <p:cNvCxnSpPr>
            <a:cxnSpLocks/>
          </p:cNvCxnSpPr>
          <p:nvPr userDrawn="1"/>
        </p:nvCxnSpPr>
        <p:spPr>
          <a:xfrm>
            <a:off x="969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601A2EF-9181-444B-8898-83A36D09B869}"/>
              </a:ext>
            </a:extLst>
          </p:cNvPr>
          <p:cNvCxnSpPr>
            <a:cxnSpLocks/>
          </p:cNvCxnSpPr>
          <p:nvPr userDrawn="1"/>
        </p:nvCxnSpPr>
        <p:spPr>
          <a:xfrm>
            <a:off x="111312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07F38C1-A87B-4D59-BE69-6A23413F5870}"/>
              </a:ext>
            </a:extLst>
          </p:cNvPr>
          <p:cNvCxnSpPr/>
          <p:nvPr userDrawn="1"/>
        </p:nvCxnSpPr>
        <p:spPr>
          <a:xfrm>
            <a:off x="7550307" y="309299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206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00C2D88-4D3E-4C4B-AFD7-B7EA2768B8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A51FC5-6AB6-4A04-9304-C6C88E9B2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3/22/2022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D83D18-FDC7-4C48-A949-71D2969C5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FAD92E-A653-4789-B55D-8A2181002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7C54483B-C622-499B-BAE8-467BFD3E108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9864" y="3048000"/>
            <a:ext cx="4143348" cy="3323785"/>
          </a:xfrm>
          <a:prstGeom prst="roundRect">
            <a:avLst>
              <a:gd name="adj" fmla="val 3461"/>
            </a:avLst>
          </a:prstGeom>
        </p:spPr>
      </p:pic>
      <p:pic>
        <p:nvPicPr>
          <p:cNvPr id="8" name="Picture 7">
            <a:hlinkClick r:id="rId5"/>
            <a:extLst>
              <a:ext uri="{FF2B5EF4-FFF2-40B4-BE49-F238E27FC236}">
                <a16:creationId xmlns:a16="http://schemas.microsoft.com/office/drawing/2014/main" id="{7AF9BEA8-CB87-4D39-873A-4E7E04D46685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8012" y="1269705"/>
            <a:ext cx="3507028" cy="1450390"/>
          </a:xfrm>
          <a:prstGeom prst="roundRect">
            <a:avLst>
              <a:gd name="adj" fmla="val 3586"/>
            </a:avLst>
          </a:prstGeom>
        </p:spPr>
      </p:pic>
      <p:pic>
        <p:nvPicPr>
          <p:cNvPr id="9" name="Picture 8">
            <a:hlinkClick r:id="rId7"/>
            <a:extLst>
              <a:ext uri="{FF2B5EF4-FFF2-40B4-BE49-F238E27FC236}">
                <a16:creationId xmlns:a16="http://schemas.microsoft.com/office/drawing/2014/main" id="{7DFD3364-5D9B-4B91-B09C-8540E820560A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13" y="4961886"/>
            <a:ext cx="6687589" cy="1466012"/>
          </a:xfrm>
          <a:prstGeom prst="roundRect">
            <a:avLst>
              <a:gd name="adj" fmla="val 5492"/>
            </a:avLst>
          </a:prstGeom>
        </p:spPr>
      </p:pic>
      <p:pic>
        <p:nvPicPr>
          <p:cNvPr id="10" name="Picture 9">
            <a:hlinkClick r:id="rId9"/>
            <a:extLst>
              <a:ext uri="{FF2B5EF4-FFF2-40B4-BE49-F238E27FC236}">
                <a16:creationId xmlns:a16="http://schemas.microsoft.com/office/drawing/2014/main" id="{F0386401-29A7-4448-AB68-1289BA211F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52673" y="1253341"/>
            <a:ext cx="3537236" cy="1600277"/>
          </a:xfrm>
          <a:prstGeom prst="roundRect">
            <a:avLst>
              <a:gd name="adj" fmla="val 4755"/>
            </a:avLst>
          </a:prstGeom>
        </p:spPr>
      </p:pic>
      <p:pic>
        <p:nvPicPr>
          <p:cNvPr id="11" name="Picture 10">
            <a:hlinkClick r:id="rId11"/>
            <a:extLst>
              <a:ext uri="{FF2B5EF4-FFF2-40B4-BE49-F238E27FC236}">
                <a16:creationId xmlns:a16="http://schemas.microsoft.com/office/drawing/2014/main" id="{CDC9F208-E4B0-4626-BBAD-F54DFF0CF9B5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785" y="1297093"/>
            <a:ext cx="4111472" cy="1740439"/>
          </a:xfrm>
          <a:prstGeom prst="roundRect">
            <a:avLst>
              <a:gd name="adj" fmla="val 6970"/>
            </a:avLst>
          </a:prstGeom>
        </p:spPr>
      </p:pic>
      <p:pic>
        <p:nvPicPr>
          <p:cNvPr id="12" name="Picture 11">
            <a:hlinkClick r:id="rId13"/>
            <a:extLst>
              <a:ext uri="{FF2B5EF4-FFF2-40B4-BE49-F238E27FC236}">
                <a16:creationId xmlns:a16="http://schemas.microsoft.com/office/drawing/2014/main" id="{1DE8CA65-1470-4A40-9B49-AFF7E19C21A0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12" y="3323273"/>
            <a:ext cx="6678008" cy="1231632"/>
          </a:xfrm>
          <a:prstGeom prst="roundRect">
            <a:avLst>
              <a:gd name="adj" fmla="val 6594"/>
            </a:avLst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6991FD8-5C91-4C3D-9F00-7203C811B463}"/>
              </a:ext>
            </a:extLst>
          </p:cNvPr>
          <p:cNvSpPr/>
          <p:nvPr userDrawn="1"/>
        </p:nvSpPr>
        <p:spPr>
          <a:xfrm>
            <a:off x="0" y="-7074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9E3AAC-161E-41EF-A701-E46A497FC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816" y="11072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 err="1"/>
              <a:t>Softuni</a:t>
            </a:r>
            <a:r>
              <a:rPr lang="en-US" dirty="0"/>
              <a:t> Diamond Partners</a:t>
            </a:r>
            <a:endParaRPr lang="bg-BG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FB79199-76CD-47C8-AE4E-209C3D390E5F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hqprint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colorTemperature colorTemp="5698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033" y="264473"/>
            <a:ext cx="1929016" cy="563121"/>
          </a:xfrm>
          <a:prstGeom prst="rect">
            <a:avLst/>
          </a:prstGeom>
          <a:solidFill>
            <a:schemeClr val="accent1">
              <a:alpha val="1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2004560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00C2D88-4D3E-4C4B-AFD7-B7EA2768B8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6991FD8-5C91-4C3D-9F00-7203C811B463}"/>
              </a:ext>
            </a:extLst>
          </p:cNvPr>
          <p:cNvSpPr/>
          <p:nvPr userDrawn="1"/>
        </p:nvSpPr>
        <p:spPr>
          <a:xfrm>
            <a:off x="0" y="-40852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9E3AAC-161E-41EF-A701-E46A497FC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816" y="11072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 err="1"/>
              <a:t>Softuni</a:t>
            </a:r>
            <a:r>
              <a:rPr lang="en-US" dirty="0"/>
              <a:t> Diamond Partners</a:t>
            </a:r>
            <a:endParaRPr lang="bg-BG" dirty="0"/>
          </a:p>
        </p:txBody>
      </p:sp>
      <p:pic>
        <p:nvPicPr>
          <p:cNvPr id="15" name="Picture 14">
            <a:hlinkClick r:id="rId3"/>
            <a:extLst>
              <a:ext uri="{FF2B5EF4-FFF2-40B4-BE49-F238E27FC236}">
                <a16:creationId xmlns:a16="http://schemas.microsoft.com/office/drawing/2014/main" id="{61839306-7842-46B9-A463-C24420A37C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65696" y="1200162"/>
            <a:ext cx="6096599" cy="1314435"/>
          </a:xfrm>
          <a:prstGeom prst="roundRect">
            <a:avLst>
              <a:gd name="adj" fmla="val 3250"/>
            </a:avLst>
          </a:prstGeom>
          <a:ln>
            <a:noFill/>
          </a:ln>
          <a:effectLst>
            <a:softEdge rad="0"/>
          </a:effectLst>
        </p:spPr>
      </p:pic>
      <p:pic>
        <p:nvPicPr>
          <p:cNvPr id="16" name="Picture 2" descr="Ð ÐµÐ·ÑÐ»ÑÐ°Ñ Ñ Ð¸Ð·Ð¾Ð±ÑÐ°Ð¶ÐµÐ½Ð¸Ðµ Ð·Ð° indeavr">
            <a:hlinkClick r:id="rId5"/>
            <a:extLst>
              <a:ext uri="{FF2B5EF4-FFF2-40B4-BE49-F238E27FC236}">
                <a16:creationId xmlns:a16="http://schemas.microsoft.com/office/drawing/2014/main" id="{F5EB795D-0B62-4CCB-983D-13BD9B3CD0A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464" y="1399789"/>
            <a:ext cx="5354264" cy="1209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 descr="Ð ÐµÐ·ÑÐ»ÑÐ°Ñ Ñ Ð¸Ð·Ð¾Ð±ÑÐ°Ð¶ÐµÐ½Ð¸Ðµ Ð·Ð° software group">
            <a:hlinkClick r:id="rId7"/>
            <a:extLst>
              <a:ext uri="{FF2B5EF4-FFF2-40B4-BE49-F238E27FC236}">
                <a16:creationId xmlns:a16="http://schemas.microsoft.com/office/drawing/2014/main" id="{91C19F79-E05B-4929-A929-287F44EB3C9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464" y="2317265"/>
            <a:ext cx="6667500" cy="3038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4" descr="Ð¡Ð²ÑÑÐ·Ð°Ð½Ð¾ Ð¸Ð·Ð¾Ð±ÑÐ°Ð¶ÐµÐ½Ð¸Ðµ">
            <a:hlinkClick r:id="rId9"/>
            <a:extLst>
              <a:ext uri="{FF2B5EF4-FFF2-40B4-BE49-F238E27FC236}">
                <a16:creationId xmlns:a16="http://schemas.microsoft.com/office/drawing/2014/main" id="{B38FBC35-D604-40D3-8560-90C506EBA72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21" t="-168" r="15238" b="19014"/>
          <a:stretch/>
        </p:blipFill>
        <p:spPr bwMode="auto">
          <a:xfrm>
            <a:off x="7761500" y="2602277"/>
            <a:ext cx="3155182" cy="1654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6" descr="Ð ÐµÐ·ÑÐ»ÑÐ°Ñ Ñ Ð¸Ð·Ð¾Ð±ÑÐ°Ð¶ÐµÐ½Ð¸Ðµ Ð·Ð° netpeak">
            <a:hlinkClick r:id="rId11"/>
            <a:extLst>
              <a:ext uri="{FF2B5EF4-FFF2-40B4-BE49-F238E27FC236}">
                <a16:creationId xmlns:a16="http://schemas.microsoft.com/office/drawing/2014/main" id="{71103A5B-EAFD-46BF-93EB-10FFF58B753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756" y="5230897"/>
            <a:ext cx="7167612" cy="996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2" descr="Ð ÐµÐ·ÑÐ»ÑÐ°Ñ Ñ Ð¸Ð·Ð¾Ð±ÑÐ°Ð¶ÐµÐ½Ð¸Ðµ Ð·Ð° superhosting png">
            <a:hlinkClick r:id="rId13"/>
            <a:extLst>
              <a:ext uri="{FF2B5EF4-FFF2-40B4-BE49-F238E27FC236}">
                <a16:creationId xmlns:a16="http://schemas.microsoft.com/office/drawing/2014/main" id="{EDA50EFF-7A2E-4BB9-A7A8-5BBF9EE3DB6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7524" y="4510111"/>
            <a:ext cx="3352800" cy="1777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9A9EEE9-F84D-4A19-B1BD-9B2BB5EC0864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hqprint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colorTemperature colorTemp="5698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033" y="264473"/>
            <a:ext cx="1929016" cy="563121"/>
          </a:xfrm>
          <a:prstGeom prst="rect">
            <a:avLst/>
          </a:prstGeom>
          <a:solidFill>
            <a:schemeClr val="accent1">
              <a:alpha val="1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643886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1DA41A3-0295-46DF-A320-41070D15EA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0C1F9416-8B6E-46DE-973C-777785E27A26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52410" y="1186307"/>
            <a:ext cx="9504009" cy="5496127"/>
          </a:xfrm>
        </p:spPr>
        <p:txBody>
          <a:bodyPr wrap="square">
            <a:noAutofit/>
          </a:bodyPr>
          <a:lstStyle>
            <a:lvl1pPr>
              <a:buClr>
                <a:schemeClr val="tx1"/>
              </a:buClr>
              <a:defRPr sz="2798"/>
            </a:lvl1pPr>
            <a:lvl2pPr marL="989981" marR="0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lvl2pPr>
            <a:lvl3pPr>
              <a:buClr>
                <a:schemeClr val="tx1"/>
              </a:buClr>
              <a:defRPr/>
            </a:lvl3pPr>
          </a:lstStyle>
          <a:p>
            <a:pPr>
              <a:lnSpc>
                <a:spcPct val="100000"/>
              </a:lnSpc>
            </a:pPr>
            <a:r>
              <a:rPr lang="en-US" sz="3198" dirty="0"/>
              <a:t>Software University – High-Quality Education, </a:t>
            </a:r>
            <a:br>
              <a:rPr lang="en-US" sz="3198" dirty="0"/>
            </a:br>
            <a:r>
              <a:rPr lang="en-US" sz="3198" dirty="0"/>
              <a:t>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898" noProof="1">
                <a:hlinkClick r:id="rId3"/>
              </a:rPr>
              <a:t>softuni.bg</a:t>
            </a:r>
            <a:r>
              <a:rPr lang="en-US" sz="2898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198" dirty="0"/>
              <a:t>Software University Foundation</a:t>
            </a:r>
            <a:endParaRPr lang="bg-BG" sz="3198" dirty="0"/>
          </a:p>
          <a:p>
            <a:pPr lvl="1">
              <a:lnSpc>
                <a:spcPct val="100000"/>
              </a:lnSpc>
            </a:pPr>
            <a:r>
              <a:rPr lang="en-US" sz="2998" noProof="1">
                <a:hlinkClick r:id="rId4"/>
              </a:rPr>
              <a:t>http://softuni.foundation/</a:t>
            </a:r>
            <a:endParaRPr lang="en-US" sz="2998" noProof="1"/>
          </a:p>
          <a:p>
            <a:pPr>
              <a:lnSpc>
                <a:spcPct val="100000"/>
              </a:lnSpc>
            </a:pPr>
            <a:r>
              <a:rPr lang="en-US" sz="3198" dirty="0"/>
              <a:t>Software University @ Facebook</a:t>
            </a:r>
          </a:p>
          <a:p>
            <a:pPr marL="989981" marR="0" lvl="1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pPr>
            <a:r>
              <a:rPr kumimoji="0" lang="en-US" sz="2898" b="0" i="0" u="none" strike="noStrike" kern="1200" cap="none" spc="0" normalizeH="0" baseline="0" noProof="1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5"/>
              </a:rPr>
              <a:t>facebook.com/SoftwareUniversity</a:t>
            </a:r>
            <a:endParaRPr kumimoji="0" lang="en-US" sz="2898" b="0" i="0" u="none" strike="noStrike" kern="1200" cap="none" spc="0" normalizeH="0" baseline="0" noProof="1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en-US" sz="3198" dirty="0"/>
              <a:t>Software University Forums</a:t>
            </a:r>
          </a:p>
          <a:p>
            <a:pPr marL="989981" marR="0" lvl="1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pPr>
            <a:r>
              <a:rPr lang="en-US" sz="2798" dirty="0">
                <a:hlinkClick r:id="rId6"/>
              </a:rPr>
              <a:t>forum.softuni.bg</a:t>
            </a:r>
            <a:endParaRPr lang="en-US" sz="2798" noProof="1"/>
          </a:p>
        </p:txBody>
      </p:sp>
      <p:pic>
        <p:nvPicPr>
          <p:cNvPr id="14" name="Picture 4">
            <a:hlinkClick r:id="rId7" tooltip="Software University @ Facebook"/>
            <a:extLst>
              <a:ext uri="{FF2B5EF4-FFF2-40B4-BE49-F238E27FC236}">
                <a16:creationId xmlns:a16="http://schemas.microsoft.com/office/drawing/2014/main" id="{0101C673-F197-4525-ADDC-FFD181E4E1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261449" y="3608627"/>
            <a:ext cx="1119031" cy="1118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hlinkClick r:id="rId6" tooltip="Software University Discussion Forum"/>
            <a:extLst>
              <a:ext uri="{FF2B5EF4-FFF2-40B4-BE49-F238E27FC236}">
                <a16:creationId xmlns:a16="http://schemas.microsoft.com/office/drawing/2014/main" id="{A584039C-C3B0-4714-A6D0-181CA3D2DD26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7977" y="5017462"/>
            <a:ext cx="1042504" cy="1042233"/>
          </a:xfrm>
          <a:prstGeom prst="rect">
            <a:avLst/>
          </a:prstGeom>
        </p:spPr>
      </p:pic>
      <p:pic>
        <p:nvPicPr>
          <p:cNvPr id="16" name="Picture 15">
            <a:hlinkClick r:id="rId3"/>
            <a:extLst>
              <a:ext uri="{FF2B5EF4-FFF2-40B4-BE49-F238E27FC236}">
                <a16:creationId xmlns:a16="http://schemas.microsoft.com/office/drawing/2014/main" id="{07C965FA-A87E-4824-AFA8-C67AF548A7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6603" y="2384689"/>
            <a:ext cx="3227765" cy="429774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DC5D9AB-27D1-4866-B85E-1728987FAEF5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5829" y="1319423"/>
            <a:ext cx="1670274" cy="206515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6646B95-5E3B-4DE8-9118-031C2C296D8C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AE87ED9C-76E1-4D85-9B06-3AF44AABB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286" y="10887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</p:spTree>
    <p:extLst>
      <p:ext uri="{BB962C8B-B14F-4D97-AF65-F5344CB8AC3E}">
        <p14:creationId xmlns:p14="http://schemas.microsoft.com/office/powerpoint/2010/main" val="2196466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64" y="6525003"/>
            <a:ext cx="1224318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3/22/2022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780" y="6525003"/>
            <a:ext cx="10153044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9425" y="6525003"/>
            <a:ext cx="428934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63" y="1151122"/>
            <a:ext cx="11807897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65" y="40341"/>
            <a:ext cx="9580092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830772" y="228600"/>
            <a:ext cx="2176092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08735130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64" y="6525003"/>
            <a:ext cx="1224318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3/22/2022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780" y="6525003"/>
            <a:ext cx="10153044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9425" y="6525003"/>
            <a:ext cx="428934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63" y="1151122"/>
            <a:ext cx="11807897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65" y="40341"/>
            <a:ext cx="9580092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830772" y="228600"/>
            <a:ext cx="2176092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73630584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 [White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/>
        </p:nvSpPr>
        <p:spPr>
          <a:xfrm>
            <a:off x="-1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201066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3E2769-FF5C-435B-BEDD-ABA3B8F1B97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3/22/2022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B6AD27-58D7-46FA-99F8-E5BB835ADA6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9DA7C9-2FCE-40EB-BF32-C6983222020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BBD9B3D-B90C-4A66-8301-786C9FA8A9C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698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033" y="264473"/>
            <a:ext cx="1929016" cy="563121"/>
          </a:xfrm>
          <a:prstGeom prst="rect">
            <a:avLst/>
          </a:prstGeom>
          <a:solidFill>
            <a:schemeClr val="accent1">
              <a:alpha val="1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609624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and Content [White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4880F1A8-532C-4443-BDB9-44438A972E15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2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439759" y="1198644"/>
            <a:ext cx="5507349" cy="5027884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FF342A0-26CC-4ADA-AB90-FC4810F88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A66184F8-77F5-4000-AA69-383B07AEEF0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3/22/2022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CAD63B7-3B55-42B3-B63C-7488630C399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97A1733E-05EA-4892-9222-96356ACBDF8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FE050E4-DC54-4CF4-A8D3-DC8B8DA04EC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2B94D3F-5DC8-4398-914C-4833ABE4CC19}"/>
              </a:ext>
            </a:extLst>
          </p:cNvPr>
          <p:cNvSpPr/>
          <p:nvPr userDrawn="1"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9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421DD94-A573-4BB9-B7F1-1D575E31FA8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698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033" y="264473"/>
            <a:ext cx="1929016" cy="563121"/>
          </a:xfrm>
          <a:prstGeom prst="rect">
            <a:avLst/>
          </a:prstGeom>
          <a:solidFill>
            <a:schemeClr val="accent1">
              <a:alpha val="1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2121311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of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5951C9B-3DEE-4E28-8D4C-55505E0CB6AB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9" name="Picture 8" descr="A drawing of a cartoon character&#10;&#10;Description generated with high confidence">
            <a:extLst>
              <a:ext uri="{FF2B5EF4-FFF2-40B4-BE49-F238E27FC236}">
                <a16:creationId xmlns:a16="http://schemas.microsoft.com/office/drawing/2014/main" id="{DC4365F6-D2C1-47B4-8477-38FD2C7711A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988076" y="1668694"/>
            <a:ext cx="3007158" cy="3691546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48CCE616-2FC8-4941-8612-3EC8CFD842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Table of Content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8182463" cy="4795935"/>
          </a:xfrm>
        </p:spPr>
        <p:txBody>
          <a:bodyPr/>
          <a:lstStyle>
            <a:lvl1pPr marL="514042" indent="-514042">
              <a:buFont typeface="+mj-lt"/>
              <a:buAutoNum type="arabicPeriod"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0AA6AF62-9F6D-4B1C-831C-72AACA29F78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3/22/2022</a:t>
            </a:fld>
            <a:endParaRPr lang="en-US" dirty="0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D92A8ED8-1E91-4F87-9AAB-0B939CA64F6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37E4C518-B0B3-4716-AB97-AC8ECA4F7C8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D0F638-F770-4732-9027-F69A91A619A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698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033" y="264473"/>
            <a:ext cx="1929016" cy="563121"/>
          </a:xfrm>
          <a:prstGeom prst="rect">
            <a:avLst/>
          </a:prstGeom>
          <a:solidFill>
            <a:schemeClr val="accent1">
              <a:alpha val="1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02872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 [White 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/>
        </p:nvSpPr>
        <p:spPr>
          <a:xfrm>
            <a:off x="-1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20106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3E2769-FF5C-435B-BEDD-ABA3B8F1B97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3/22/2022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B6AD27-58D7-46FA-99F8-E5BB835ADA6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9DA7C9-2FCE-40EB-BF32-C6983222020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BBD9B3D-B90C-4A66-8301-786C9FA8A9C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698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033" y="264473"/>
            <a:ext cx="1929016" cy="563121"/>
          </a:xfrm>
          <a:prstGeom prst="rect">
            <a:avLst/>
          </a:prstGeom>
          <a:solidFill>
            <a:schemeClr val="accent1">
              <a:alpha val="1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2773069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bou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">
            <a:extLst>
              <a:ext uri="{FF2B5EF4-FFF2-40B4-BE49-F238E27FC236}">
                <a16:creationId xmlns:a16="http://schemas.microsoft.com/office/drawing/2014/main" id="{5B8761D8-B42F-4A70-A0CE-682CEB2AE3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pic>
        <p:nvPicPr>
          <p:cNvPr id="19" name="Picture Forum" descr="Forum icon">
            <a:hlinkClick r:id="rId2" tooltip="Software University Discussion Forum"/>
            <a:extLst>
              <a:ext uri="{FF2B5EF4-FFF2-40B4-BE49-F238E27FC236}">
                <a16:creationId xmlns:a16="http://schemas.microsoft.com/office/drawing/2014/main" id="{98C579AD-FAF5-4B28-9B52-5457F1E9006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24350" y="5249556"/>
            <a:ext cx="970156" cy="965726"/>
          </a:xfrm>
          <a:prstGeom prst="rect">
            <a:avLst/>
          </a:prstGeom>
        </p:spPr>
      </p:pic>
      <p:pic>
        <p:nvPicPr>
          <p:cNvPr id="17" name="Picture Logo FB" descr="Facebook logo">
            <a:hlinkClick r:id="rId4" tooltip="Software University @ Facebook"/>
            <a:extLst>
              <a:ext uri="{FF2B5EF4-FFF2-40B4-BE49-F238E27FC236}">
                <a16:creationId xmlns:a16="http://schemas.microsoft.com/office/drawing/2014/main" id="{6B2C510E-5EF2-49F6-B926-2BD74CD3C7F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507451" y="3689937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Logo SoftUni Right" descr="Software University logo">
            <a:hlinkClick r:id="rId6"/>
            <a:extLst>
              <a:ext uri="{FF2B5EF4-FFF2-40B4-BE49-F238E27FC236}">
                <a16:creationId xmlns:a16="http://schemas.microsoft.com/office/drawing/2014/main" id="{F4604840-E810-44B7-9FF1-3B28CD68B758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3401" y="1674000"/>
            <a:ext cx="1192055" cy="1473880"/>
          </a:xfrm>
          <a:prstGeom prst="rect">
            <a:avLst/>
          </a:prstGeom>
        </p:spPr>
      </p:pic>
      <p:pic>
        <p:nvPicPr>
          <p:cNvPr id="16" name="Picture SoftUni Mascot" descr="SoftUni mascot">
            <a:hlinkClick r:id="rId8"/>
            <a:extLst>
              <a:ext uri="{FF2B5EF4-FFF2-40B4-BE49-F238E27FC236}">
                <a16:creationId xmlns:a16="http://schemas.microsoft.com/office/drawing/2014/main" id="{07C965FA-A87E-4824-AFA8-C67AF548A76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81957" y="2584289"/>
            <a:ext cx="2732955" cy="3630993"/>
          </a:xfrm>
          <a:prstGeom prst="rect">
            <a:avLst/>
          </a:prstGeom>
        </p:spPr>
      </p:pic>
      <p:sp>
        <p:nvSpPr>
          <p:cNvPr id="12" name="Slide Body Text">
            <a:extLst>
              <a:ext uri="{FF2B5EF4-FFF2-40B4-BE49-F238E27FC236}">
                <a16:creationId xmlns:a16="http://schemas.microsoft.com/office/drawing/2014/main" id="{0C1F9416-8B6E-46DE-973C-777785E27A26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52410" y="1186307"/>
            <a:ext cx="8688590" cy="5496127"/>
          </a:xfrm>
        </p:spPr>
        <p:txBody>
          <a:bodyPr wrap="square">
            <a:noAutofit/>
          </a:bodyPr>
          <a:lstStyle>
            <a:lvl1pPr latinLnBrk="0">
              <a:buClr>
                <a:schemeClr val="tx1"/>
              </a:buClr>
              <a:defRPr sz="2798"/>
            </a:lvl1pPr>
            <a:lvl2pPr marL="989981" marR="0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 sz="2800"/>
            </a:lvl2pPr>
            <a:lvl3pPr>
              <a:buClr>
                <a:schemeClr val="tx1"/>
              </a:buClr>
              <a:defRPr/>
            </a:lvl3pPr>
          </a:lstStyle>
          <a:p>
            <a:r>
              <a:rPr lang="en-US" sz="3000" noProof="0" dirty="0"/>
              <a:t>Software University – High-Quality Education, Profession and Job for Software Developers</a:t>
            </a:r>
          </a:p>
          <a:p>
            <a:pPr lvl="1"/>
            <a:r>
              <a:rPr lang="en-US" noProof="1">
                <a:hlinkClick r:id="rId8"/>
              </a:rPr>
              <a:t>softuni.bg</a:t>
            </a:r>
            <a:r>
              <a:rPr lang="en-US" noProof="1"/>
              <a:t> </a:t>
            </a:r>
          </a:p>
          <a:p>
            <a:r>
              <a:rPr lang="en-US" sz="3000" noProof="0" dirty="0"/>
              <a:t>Software University Foundation</a:t>
            </a:r>
          </a:p>
          <a:p>
            <a:pPr lvl="1"/>
            <a:r>
              <a:rPr lang="en-US" noProof="1">
                <a:hlinkClick r:id="rId10"/>
              </a:rPr>
              <a:t>softuni.foundation</a:t>
            </a:r>
            <a:endParaRPr lang="en-US" noProof="1"/>
          </a:p>
          <a:p>
            <a:r>
              <a:rPr lang="en-US" sz="3000" noProof="0" dirty="0"/>
              <a:t>Software University @ Facebook</a:t>
            </a:r>
          </a:p>
          <a:p>
            <a:pPr lvl="1"/>
            <a:r>
              <a:rPr lang="en-US" noProof="1">
                <a:hlinkClick r:id="rId4"/>
              </a:rPr>
              <a:t>facebook.com/SoftwareUniversity</a:t>
            </a:r>
            <a:endParaRPr lang="en-US" noProof="1"/>
          </a:p>
          <a:p>
            <a:r>
              <a:rPr lang="en-US" sz="3000" noProof="0" dirty="0"/>
              <a:t>Software University Forums</a:t>
            </a:r>
          </a:p>
          <a:p>
            <a:pPr lvl="1"/>
            <a:r>
              <a:rPr lang="en-US" noProof="1">
                <a:hlinkClick r:id="rId2"/>
              </a:rPr>
              <a:t>forum.softuni.bg</a:t>
            </a:r>
            <a:endParaRPr lang="en-US" noProof="1"/>
          </a:p>
        </p:txBody>
      </p:sp>
      <p:sp>
        <p:nvSpPr>
          <p:cNvPr id="10" name="Rectangle Top">
            <a:extLst>
              <a:ext uri="{FF2B5EF4-FFF2-40B4-BE49-F238E27FC236}">
                <a16:creationId xmlns:a16="http://schemas.microsoft.com/office/drawing/2014/main" id="{86646B95-5E3B-4DE8-9118-031C2C296D8C}"/>
              </a:ext>
            </a:extLst>
          </p:cNvPr>
          <p:cNvSpPr/>
          <p:nvPr userDrawn="1"/>
        </p:nvSpPr>
        <p:spPr>
          <a:xfrm>
            <a:off x="0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1" name="Logo Software University" descr="Software University logo">
            <a:extLst>
              <a:ext uri="{FF2B5EF4-FFF2-40B4-BE49-F238E27FC236}">
                <a16:creationId xmlns:a16="http://schemas.microsoft.com/office/drawing/2014/main" id="{58AB1944-B146-4E89-B2D9-426EB610F319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8" name="Slide Title">
            <a:extLst>
              <a:ext uri="{FF2B5EF4-FFF2-40B4-BE49-F238E27FC236}">
                <a16:creationId xmlns:a16="http://schemas.microsoft.com/office/drawing/2014/main" id="{AE87ED9C-76E1-4D85-9B06-3AF44AABB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286" y="108873"/>
            <a:ext cx="9742626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Trainings @ Software University (SoftUni)</a:t>
            </a:r>
          </a:p>
        </p:txBody>
      </p:sp>
    </p:spTree>
    <p:extLst>
      <p:ext uri="{BB962C8B-B14F-4D97-AF65-F5344CB8AC3E}">
        <p14:creationId xmlns:p14="http://schemas.microsoft.com/office/powerpoint/2010/main" val="123616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Slide Body Text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6125"/>
            <a:ext cx="11818096" cy="5528766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Logo Software University" descr="Software University logo">
            <a:extLst>
              <a:ext uri="{FF2B5EF4-FFF2-40B4-BE49-F238E27FC236}">
                <a16:creationId xmlns:a16="http://schemas.microsoft.com/office/drawing/2014/main" id="{B1D3B425-B9BF-43ED-9DEC-C05002FBA22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6" name="Slide Title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1173665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5B5A345C-2CD0-4932-A998-37B2D20BF0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6629" y="2351427"/>
            <a:ext cx="5439372" cy="232599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951E7DA9-C5F0-43D9-B013-3BDF9EEF029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821581" y="2374047"/>
            <a:ext cx="2700285" cy="2922387"/>
          </a:xfrm>
          <a:prstGeom prst="rect">
            <a:avLst/>
          </a:prstGeom>
        </p:spPr>
      </p:pic>
      <p:sp>
        <p:nvSpPr>
          <p:cNvPr id="43" name="Subtitle 5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6859" y="1303142"/>
            <a:ext cx="10965303" cy="882654"/>
          </a:xfrm>
        </p:spPr>
        <p:txBody>
          <a:bodyPr>
            <a:normAutofit/>
          </a:bodyPr>
          <a:lstStyle>
            <a:lvl1pPr marL="0" indent="0" algn="ctr">
              <a:buNone/>
              <a:defRPr sz="3598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Presentation Subtitle</a:t>
            </a:r>
            <a:endParaRPr lang="bg-BG" dirty="0"/>
          </a:p>
          <a:p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FAEB7CD-FF73-4344-9FE5-589B30F5AAF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2813" y="6057655"/>
            <a:ext cx="2106010" cy="5252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DFEC2C-38C6-405B-AD0A-06879C50EFE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6630" y="6035664"/>
            <a:ext cx="629579" cy="52650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7483B54-1DD1-4FC4-9FA0-4872F8C409C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3142" y="6035664"/>
            <a:ext cx="1187082" cy="5265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6859" y="254857"/>
            <a:ext cx="10965303" cy="882654"/>
          </a:xfrm>
        </p:spPr>
        <p:txBody>
          <a:bodyPr/>
          <a:lstStyle>
            <a:lvl1pPr algn="ctr">
              <a:defRPr sz="4798"/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27" name="Picture 4" title="CC-BY-NC-SA License">
            <a:hlinkClick r:id="rId7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7CB336FF-A768-4CE1-B1CE-FC103B348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51416" y="6080062"/>
            <a:ext cx="1437271" cy="502868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8643853" y="5916124"/>
            <a:ext cx="2951518" cy="382788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9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8643853" y="6340279"/>
            <a:ext cx="2951518" cy="351754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7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  <p:sp>
        <p:nvSpPr>
          <p:cNvPr id="36" name="Text Placeholder 13">
            <a:extLst>
              <a:ext uri="{FF2B5EF4-FFF2-40B4-BE49-F238E27FC236}">
                <a16:creationId xmlns:a16="http://schemas.microsoft.com/office/drawing/2014/main" id="{3B21F47B-DE1F-442D-A2B7-6866F87867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671147" y="4876800"/>
            <a:ext cx="2951518" cy="50679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7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40" name="Text Placeholder 13">
            <a:extLst>
              <a:ext uri="{FF2B5EF4-FFF2-40B4-BE49-F238E27FC236}">
                <a16:creationId xmlns:a16="http://schemas.microsoft.com/office/drawing/2014/main" id="{CD940256-851E-46C8-8BFB-A5ECA6C7DA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671147" y="5368740"/>
            <a:ext cx="2951518" cy="44479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/>
        </p:nvSpPr>
        <p:spPr>
          <a:xfrm>
            <a:off x="-1589" y="6702676"/>
            <a:ext cx="12195176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4E5CD64-8E62-478C-BD07-29B0AE8E261B}"/>
              </a:ext>
            </a:extLst>
          </p:cNvPr>
          <p:cNvSpPr/>
          <p:nvPr userDrawn="1"/>
        </p:nvSpPr>
        <p:spPr>
          <a:xfrm>
            <a:off x="-1588" y="6702676"/>
            <a:ext cx="12192000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6538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 [White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6629" y="2351427"/>
            <a:ext cx="5439372" cy="232599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951E7DA9-C5F0-43D9-B013-3BDF9EEF029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9064716" y="2374047"/>
            <a:ext cx="2457149" cy="2659253"/>
          </a:xfrm>
          <a:prstGeom prst="rect">
            <a:avLst/>
          </a:prstGeom>
        </p:spPr>
      </p:pic>
      <p:sp>
        <p:nvSpPr>
          <p:cNvPr id="43" name="Subtitle 5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6859" y="1303142"/>
            <a:ext cx="10965303" cy="882654"/>
          </a:xfrm>
        </p:spPr>
        <p:txBody>
          <a:bodyPr>
            <a:normAutofit/>
          </a:bodyPr>
          <a:lstStyle>
            <a:lvl1pPr marL="0" indent="0" algn="ctr">
              <a:buNone/>
              <a:defRPr sz="3598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Presentation Subtitle</a:t>
            </a:r>
            <a:endParaRPr lang="bg-BG" dirty="0"/>
          </a:p>
          <a:p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FAEB7CD-FF73-4344-9FE5-589B30F5AAF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2813" y="6057655"/>
            <a:ext cx="2106010" cy="5252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DFEC2C-38C6-405B-AD0A-06879C50EFE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6630" y="6035664"/>
            <a:ext cx="629579" cy="52650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7483B54-1DD1-4FC4-9FA0-4872F8C409C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3142" y="6035664"/>
            <a:ext cx="1187082" cy="5265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6859" y="254857"/>
            <a:ext cx="10965303" cy="882654"/>
          </a:xfrm>
        </p:spPr>
        <p:txBody>
          <a:bodyPr/>
          <a:lstStyle>
            <a:lvl1pPr algn="ctr">
              <a:defRPr sz="4798"/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27" name="Picture 4" title="CC-BY-NC-SA License">
            <a:hlinkClick r:id="rId6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7CB336FF-A768-4CE1-B1CE-FC103B348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51416" y="6080062"/>
            <a:ext cx="1437271" cy="502868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8643853" y="5916124"/>
            <a:ext cx="2951518" cy="382788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9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8643853" y="6340279"/>
            <a:ext cx="2951518" cy="351754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7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  <p:sp>
        <p:nvSpPr>
          <p:cNvPr id="36" name="Text Placeholder 13">
            <a:extLst>
              <a:ext uri="{FF2B5EF4-FFF2-40B4-BE49-F238E27FC236}">
                <a16:creationId xmlns:a16="http://schemas.microsoft.com/office/drawing/2014/main" id="{3B21F47B-DE1F-442D-A2B7-6866F87867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671147" y="4876800"/>
            <a:ext cx="2951518" cy="50679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7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40" name="Text Placeholder 13">
            <a:extLst>
              <a:ext uri="{FF2B5EF4-FFF2-40B4-BE49-F238E27FC236}">
                <a16:creationId xmlns:a16="http://schemas.microsoft.com/office/drawing/2014/main" id="{CD940256-851E-46C8-8BFB-A5ECA6C7DA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671147" y="5368740"/>
            <a:ext cx="2951518" cy="44479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/>
        </p:nvSpPr>
        <p:spPr>
          <a:xfrm>
            <a:off x="-1589" y="6702676"/>
            <a:ext cx="12195176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4E5CD64-8E62-478C-BD07-29B0AE8E261B}"/>
              </a:ext>
            </a:extLst>
          </p:cNvPr>
          <p:cNvSpPr/>
          <p:nvPr userDrawn="1"/>
        </p:nvSpPr>
        <p:spPr>
          <a:xfrm>
            <a:off x="-1588" y="6702676"/>
            <a:ext cx="12192000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7001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of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1E40596-5F7F-41C3-9807-7FA635B424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5951C9B-3DEE-4E28-8D4C-55505E0CB6AB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9" name="Picture 8" descr="A drawing of a cartoon character&#10;&#10;Description generated with high confidence">
            <a:extLst>
              <a:ext uri="{FF2B5EF4-FFF2-40B4-BE49-F238E27FC236}">
                <a16:creationId xmlns:a16="http://schemas.microsoft.com/office/drawing/2014/main" id="{DC4365F6-D2C1-47B4-8477-38FD2C7711A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910369" y="1409638"/>
            <a:ext cx="3572162" cy="4385137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48CCE616-2FC8-4941-8612-3EC8CFD842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Table of Content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8182463" cy="4795935"/>
          </a:xfrm>
        </p:spPr>
        <p:txBody>
          <a:bodyPr/>
          <a:lstStyle>
            <a:lvl1pPr marL="514042" indent="-514042">
              <a:buFont typeface="+mj-lt"/>
              <a:buAutoNum type="arabicPeriod"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0AA6AF62-9F6D-4B1C-831C-72AACA29F78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3/22/2022</a:t>
            </a:fld>
            <a:endParaRPr lang="en-US" dirty="0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D92A8ED8-1E91-4F87-9AAB-0B939CA64F6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37E4C518-B0B3-4716-AB97-AC8ECA4F7C8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D0F638-F770-4732-9027-F69A91A619A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698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033" y="264473"/>
            <a:ext cx="1929016" cy="563121"/>
          </a:xfrm>
          <a:prstGeom prst="rect">
            <a:avLst/>
          </a:prstGeom>
          <a:solidFill>
            <a:schemeClr val="accent1">
              <a:alpha val="1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29367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of Content [White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5951C9B-3DEE-4E28-8D4C-55505E0CB6AB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9" name="Picture 8" descr="A drawing of a cartoon character&#10;&#10;Description generated with high confidence">
            <a:extLst>
              <a:ext uri="{FF2B5EF4-FFF2-40B4-BE49-F238E27FC236}">
                <a16:creationId xmlns:a16="http://schemas.microsoft.com/office/drawing/2014/main" id="{DC4365F6-D2C1-47B4-8477-38FD2C7711A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910369" y="1409638"/>
            <a:ext cx="3572162" cy="4385137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48CCE616-2FC8-4941-8612-3EC8CFD842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Table of Content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8182463" cy="4795935"/>
          </a:xfrm>
        </p:spPr>
        <p:txBody>
          <a:bodyPr/>
          <a:lstStyle>
            <a:lvl1pPr marL="514042" indent="-514042">
              <a:buFont typeface="+mj-lt"/>
              <a:buAutoNum type="arabicPeriod"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0AA6AF62-9F6D-4B1C-831C-72AACA29F78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3/22/2022</a:t>
            </a:fld>
            <a:endParaRPr lang="en-US" dirty="0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D92A8ED8-1E91-4F87-9AAB-0B939CA64F6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37E4C518-B0B3-4716-AB97-AC8ECA4F7C8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D0F638-F770-4732-9027-F69A91A619A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698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033" y="264473"/>
            <a:ext cx="1929016" cy="563121"/>
          </a:xfrm>
          <a:prstGeom prst="rect">
            <a:avLst/>
          </a:prstGeom>
          <a:solidFill>
            <a:schemeClr val="accent1">
              <a:alpha val="1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921630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55D431A-1BDA-40DB-B7D8-23653331B7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Title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15109" y="5490438"/>
            <a:ext cx="10961783" cy="49981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998" b="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Subtitle</a:t>
            </a:r>
          </a:p>
        </p:txBody>
      </p:sp>
      <p:sp>
        <p:nvSpPr>
          <p:cNvPr id="4" name="Oval 3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234D6003-8C5F-4462-A86F-8F583D2B032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5399" y="245591"/>
            <a:ext cx="1882262" cy="715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507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B0FF4B1E-24EA-407C-BFA6-24CCB6D440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-3472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205" y="1792355"/>
            <a:ext cx="1830305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E:\002-KIMS BUSINESS\007-02-Fullslidesppt-Contents\20161228\02-edu\bulb-item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5205" y="1792355"/>
            <a:ext cx="915152" cy="4062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5510" y="1121144"/>
            <a:ext cx="9929724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4ED30444-7448-455E-ACFD-2D8F93C939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399495" cy="88265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F9A2DC4-5280-4E93-B6D2-9709FE6D062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3/22/2022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FA4C1EE0-8040-49CB-9319-CF991DE7B32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643825A-6B67-4224-B077-B526FC2A4C7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406E0E-FE9B-4656-A202-18C2517519D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4064" y="276382"/>
            <a:ext cx="1820323" cy="53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784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3DA6B0AA-1988-451B-88D4-0F72629557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-3472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027" y="3314704"/>
            <a:ext cx="1260665" cy="2797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1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399495" cy="88265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59073" y="1121144"/>
            <a:ext cx="10036163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F2A4EF-FDC7-4D65-91A0-D3473057251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3/22/2022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D0B15D-022F-4B93-A0E6-6FC062C18AF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845B5C-C9D2-4885-BBE1-AE0D4F570CB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01C581E-72C4-46B7-B2B0-B501FA87287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4064" y="276382"/>
            <a:ext cx="1820323" cy="53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049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55D431A-1BDA-40DB-B7D8-23653331B7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Title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15109" y="5490438"/>
            <a:ext cx="10961783" cy="49981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998" b="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Subtitle</a:t>
            </a:r>
          </a:p>
        </p:txBody>
      </p:sp>
      <p:sp>
        <p:nvSpPr>
          <p:cNvPr id="4" name="Oval 3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654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9AD94B5-9922-4E42-89CE-3C445EFB15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/>
        </p:nvSpPr>
        <p:spPr>
          <a:xfrm>
            <a:off x="-1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20106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3E2769-FF5C-435B-BEDD-ABA3B8F1B97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3/22/2022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B6AD27-58D7-46FA-99F8-E5BB835ADA6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9DA7C9-2FCE-40EB-BF32-C6983222020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BBD9B3D-B90C-4A66-8301-786C9FA8A9C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698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033" y="264473"/>
            <a:ext cx="1929016" cy="563121"/>
          </a:xfrm>
          <a:prstGeom prst="rect">
            <a:avLst/>
          </a:prstGeom>
          <a:solidFill>
            <a:schemeClr val="accent1">
              <a:alpha val="1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874657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[White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/>
        </p:nvSpPr>
        <p:spPr>
          <a:xfrm>
            <a:off x="-1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201066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3E2769-FF5C-435B-BEDD-ABA3B8F1B97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3/22/2022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B6AD27-58D7-46FA-99F8-E5BB835ADA6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9DA7C9-2FCE-40EB-BF32-C6983222020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BBD9B3D-B90C-4A66-8301-786C9FA8A9C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698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033" y="264473"/>
            <a:ext cx="1929016" cy="563121"/>
          </a:xfrm>
          <a:prstGeom prst="rect">
            <a:avLst/>
          </a:prstGeom>
          <a:solidFill>
            <a:schemeClr val="accent1">
              <a:alpha val="1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5794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12163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79D60504-DA9E-4357-9A0A-15E333FC27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7B03959-5ED4-4593-8CEF-2AE1A73775F5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" y="6184673"/>
            <a:ext cx="12192000" cy="67333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4" name="Oval 3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8A09987-8827-47B7-85D3-6D69487FC7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028D2F0-1E67-414B-A93D-D3F8F131A1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551" y="5206773"/>
            <a:ext cx="958900" cy="1184869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5931"/>
            <a:ext cx="5426148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75450" y="1195931"/>
            <a:ext cx="5426147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58E34E-73A2-41B4-8C58-4DDB1D4D97D8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88816" y="6390560"/>
            <a:ext cx="808713" cy="308845"/>
          </a:xfrm>
        </p:spPr>
        <p:txBody>
          <a:bodyPr/>
          <a:lstStyle/>
          <a:p>
            <a:fld id="{055373AC-9AA7-423B-BA00-BA1C74164DBD}" type="datetime1">
              <a:rPr lang="en-US" smtClean="0"/>
              <a:pPr/>
              <a:t>3/22/2022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7141AFF-42FF-4AAA-A3FA-149DDA66FCC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B2616D-7BC8-4F96-B3A7-B299A353B42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A7A0E76-569B-463F-8EA8-C658C471A28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698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033" y="264473"/>
            <a:ext cx="1929016" cy="563121"/>
          </a:xfrm>
          <a:prstGeom prst="rect">
            <a:avLst/>
          </a:prstGeom>
          <a:solidFill>
            <a:schemeClr val="accent1">
              <a:alpha val="1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729336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 Slide Dark [White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57B03959-5ED4-4593-8CEF-2AE1A73775F5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" y="6184673"/>
            <a:ext cx="12192000" cy="67333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4" name="Oval 3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8A09987-8827-47B7-85D3-6D69487FC7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028D2F0-1E67-414B-A93D-D3F8F131A13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551" y="5206773"/>
            <a:ext cx="958900" cy="1184869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5931"/>
            <a:ext cx="5426148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75450" y="1195931"/>
            <a:ext cx="5426147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58E34E-73A2-41B4-8C58-4DDB1D4D97D8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88816" y="6390560"/>
            <a:ext cx="808713" cy="308845"/>
          </a:xfrm>
        </p:spPr>
        <p:txBody>
          <a:bodyPr/>
          <a:lstStyle/>
          <a:p>
            <a:fld id="{055373AC-9AA7-423B-BA00-BA1C74164DBD}" type="datetime1">
              <a:rPr lang="en-US" smtClean="0"/>
              <a:pPr/>
              <a:t>3/22/2022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7141AFF-42FF-4AAA-A3FA-149DDA66FCC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B2616D-7BC8-4F96-B3A7-B299A353B42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A7A0E76-569B-463F-8EA8-C658C471A28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698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033" y="264473"/>
            <a:ext cx="1929016" cy="563121"/>
          </a:xfrm>
          <a:prstGeom prst="rect">
            <a:avLst/>
          </a:prstGeom>
          <a:solidFill>
            <a:schemeClr val="accent1">
              <a:alpha val="1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500055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C19C6415-13AB-4677-935E-D11508C4AD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B4EBD86-A13A-41DF-A04E-EA4A858E8860}"/>
              </a:ext>
            </a:extLst>
          </p:cNvPr>
          <p:cNvSpPr/>
          <p:nvPr/>
        </p:nvSpPr>
        <p:spPr>
          <a:xfrm>
            <a:off x="-3176" y="-17929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04F318BE-2BAD-4677-871C-D78A4BF0CB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501" y="1196126"/>
            <a:ext cx="11811097" cy="518562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609219" indent="0">
              <a:buNone/>
              <a:defRPr/>
            </a:lvl2pPr>
          </a:lstStyle>
          <a:p>
            <a:pPr lvl="0"/>
            <a:r>
              <a:rPr lang="en-GB" dirty="0"/>
              <a:t>Sample source code: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278A82F-5546-4977-9F75-2A933B4159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5283" y="1830475"/>
            <a:ext cx="10961435" cy="1633497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398" b="1" noProof="1" smtClean="0">
                <a:solidFill>
                  <a:schemeClr val="tx1">
                    <a:lumMod val="75000"/>
                  </a:schemeClr>
                </a:solidFill>
                <a:effectLst/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BA3E62-7E9B-447C-9045-B989874D05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57BD22-7B02-4D39-928A-4BAD0D84EC13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3/22/2022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DED1B3-84A5-43D8-8770-B2C1E963B68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13FF9B-335F-4699-94F7-E43CA829037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0AB4568-56A6-4C85-AAC8-1AE32E2F3E7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698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033" y="264473"/>
            <a:ext cx="1929016" cy="563121"/>
          </a:xfrm>
          <a:prstGeom prst="rect">
            <a:avLst/>
          </a:prstGeom>
          <a:solidFill>
            <a:schemeClr val="accent1">
              <a:alpha val="1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03325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3609A8D-9063-4A88-A094-81A65D7DF4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880F1A8-532C-4443-BDB9-44438A972E15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-3178" y="1095377"/>
            <a:ext cx="6376254" cy="5610664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2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487886" y="1353867"/>
            <a:ext cx="5507349" cy="5027884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FF342A0-26CC-4ADA-AB90-FC4810F88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A66184F8-77F5-4000-AA69-383B07AEEF0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3/22/2022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CAD63B7-3B55-42B3-B63C-7488630C399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97A1733E-05EA-4892-9222-96356ACBDF8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FE050E4-DC54-4CF4-A8D3-DC8B8DA04E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2B94D3F-5DC8-4398-914C-4833ABE4CC19}"/>
              </a:ext>
            </a:extLst>
          </p:cNvPr>
          <p:cNvSpPr/>
          <p:nvPr userDrawn="1"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9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88623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 [White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4880F1A8-532C-4443-BDB9-44438A972E15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2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487886" y="1353867"/>
            <a:ext cx="5507349" cy="5027884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FF342A0-26CC-4ADA-AB90-FC4810F88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A66184F8-77F5-4000-AA69-383B07AEEF0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3/22/2022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CAD63B7-3B55-42B3-B63C-7488630C399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97A1733E-05EA-4892-9222-96356ACBDF8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FE050E4-DC54-4CF4-A8D3-DC8B8DA04EC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2B94D3F-5DC8-4398-914C-4833ABE4CC19}"/>
              </a:ext>
            </a:extLst>
          </p:cNvPr>
          <p:cNvSpPr/>
          <p:nvPr userDrawn="1"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9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9385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B21D9C95-5FF6-4F7E-AC00-ED6F3DD385F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DEAD13D1-8921-41EB-9EDF-DA3F5121F4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CFDBB16-985C-4CC7-B6DB-B81B36037922}"/>
              </a:ext>
            </a:extLst>
          </p:cNvPr>
          <p:cNvSpPr/>
          <p:nvPr/>
        </p:nvSpPr>
        <p:spPr>
          <a:xfrm>
            <a:off x="-1051301" y="703244"/>
            <a:ext cx="8406073" cy="1033303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marR="0" lvl="0" indent="0" algn="ctr" defTabSz="913852" rtl="0" eaLnBrk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E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kumimoji="0" lang="en-US" sz="8797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Questions?</a:t>
            </a:r>
            <a:endParaRPr kumimoji="0" lang="en-US" sz="8797" b="1" i="0" u="none" strike="noStrike" kern="1200" cap="none" spc="150" normalizeH="0" baseline="0" noProof="0" dirty="0">
              <a:ln w="11430"/>
              <a:solidFill>
                <a:srgbClr val="234465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47CFF3C-C4FA-493D-8505-DF469F4D36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87" y="2222932"/>
            <a:ext cx="3575905" cy="414868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320846EB-6FC8-4F9D-97D0-A1A8E9CEE0D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6452" y="314259"/>
            <a:ext cx="2126081" cy="530284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9983C1-41F3-4B45-9E6B-F2615F743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3/22/2022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2622C9-3C7D-445D-83B2-28583716E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04DAB2-278F-4812-9F5E-FB63D8068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0675455-B7FA-4569-A5FD-A3B0F20B2A2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857" y="1702473"/>
            <a:ext cx="1198901" cy="119890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27D15FD-4C66-4B85-98E6-7826AA8F61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116" y="3776293"/>
            <a:ext cx="1166400" cy="140222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A755AAE-BA08-481C-9224-0061170EE4B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000" y="3776293"/>
            <a:ext cx="1166400" cy="138925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A83D66F-855B-463B-920B-BF239B01A20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000" y="3775663"/>
            <a:ext cx="1166400" cy="156713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643F71A-2013-433A-8322-FBAAED3162D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8000" y="3769759"/>
            <a:ext cx="1166400" cy="135075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0812936-74B6-4265-8C08-AEDC8C79870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8000" y="3776293"/>
            <a:ext cx="1166400" cy="143370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74C190C-5856-41B9-8819-AE8DE0E10980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303" y="3776295"/>
            <a:ext cx="1164654" cy="1440000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F62FB7C-BD6E-4383-98C1-2CF30F34CAFD}"/>
              </a:ext>
            </a:extLst>
          </p:cNvPr>
          <p:cNvCxnSpPr>
            <a:cxnSpLocks/>
          </p:cNvCxnSpPr>
          <p:nvPr/>
        </p:nvCxnSpPr>
        <p:spPr>
          <a:xfrm>
            <a:off x="3969414" y="3335565"/>
            <a:ext cx="7161786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4E5982E-3110-47E1-A5BB-91B7BECC3093}"/>
              </a:ext>
            </a:extLst>
          </p:cNvPr>
          <p:cNvCxnSpPr/>
          <p:nvPr/>
        </p:nvCxnSpPr>
        <p:spPr>
          <a:xfrm>
            <a:off x="3969414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2BFE2F3-0845-4E5B-9375-E9D4027DD675}"/>
              </a:ext>
            </a:extLst>
          </p:cNvPr>
          <p:cNvCxnSpPr/>
          <p:nvPr/>
        </p:nvCxnSpPr>
        <p:spPr>
          <a:xfrm>
            <a:off x="53640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3DDBF37-0764-47AA-94E3-9A44F3ED8FB5}"/>
              </a:ext>
            </a:extLst>
          </p:cNvPr>
          <p:cNvCxnSpPr/>
          <p:nvPr/>
        </p:nvCxnSpPr>
        <p:spPr>
          <a:xfrm>
            <a:off x="681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99ABE09-E33C-46B7-A80D-7BF4A6956211}"/>
              </a:ext>
            </a:extLst>
          </p:cNvPr>
          <p:cNvCxnSpPr/>
          <p:nvPr/>
        </p:nvCxnSpPr>
        <p:spPr>
          <a:xfrm>
            <a:off x="825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E91D320-3732-40B8-864D-142D0A277ED1}"/>
              </a:ext>
            </a:extLst>
          </p:cNvPr>
          <p:cNvCxnSpPr>
            <a:cxnSpLocks/>
          </p:cNvCxnSpPr>
          <p:nvPr/>
        </p:nvCxnSpPr>
        <p:spPr>
          <a:xfrm>
            <a:off x="969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C63D1E8-4A92-4691-8A24-A2FC7E8008E5}"/>
              </a:ext>
            </a:extLst>
          </p:cNvPr>
          <p:cNvCxnSpPr>
            <a:cxnSpLocks/>
          </p:cNvCxnSpPr>
          <p:nvPr/>
        </p:nvCxnSpPr>
        <p:spPr>
          <a:xfrm>
            <a:off x="111312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84A0FE1-723D-4682-8682-77BAD950EE15}"/>
              </a:ext>
            </a:extLst>
          </p:cNvPr>
          <p:cNvCxnSpPr/>
          <p:nvPr/>
        </p:nvCxnSpPr>
        <p:spPr>
          <a:xfrm>
            <a:off x="7550307" y="309299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/>
        </p:nvSpPr>
        <p:spPr>
          <a:xfrm>
            <a:off x="-1589" y="6371331"/>
            <a:ext cx="12195176" cy="5045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8AF69835-F228-45D6-B39E-583EEBF1FE2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856" y="1702471"/>
            <a:ext cx="1198901" cy="1198901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0577C4C0-8539-4520-A497-BBFB45821D2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116" y="3776291"/>
            <a:ext cx="1166400" cy="1402229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16073A22-1B90-4D35-943B-5D9816FEB8FE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000" y="3776291"/>
            <a:ext cx="1166400" cy="1389257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F7C8CFEA-27DA-4058-A611-3AE53851908C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000" y="3775661"/>
            <a:ext cx="1166400" cy="1567139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CE9346DD-5152-48D0-8B06-7F8CE9803DAB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8000" y="3769759"/>
            <a:ext cx="1166400" cy="1350756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F6B4B602-D2C7-47C8-9470-2C5795ED8C22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8000" y="3776291"/>
            <a:ext cx="1166400" cy="1433701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103B7E6D-AFDD-45E1-8121-F42E465AB0E8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303" y="3776295"/>
            <a:ext cx="1164654" cy="1440000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FA3191E-14EF-4DC3-AD93-CA289B12B4C9}"/>
              </a:ext>
            </a:extLst>
          </p:cNvPr>
          <p:cNvCxnSpPr>
            <a:cxnSpLocks/>
          </p:cNvCxnSpPr>
          <p:nvPr userDrawn="1"/>
        </p:nvCxnSpPr>
        <p:spPr>
          <a:xfrm>
            <a:off x="3969414" y="3335565"/>
            <a:ext cx="7161786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B530A8A-ABDE-4B7F-B28B-A9B499B32225}"/>
              </a:ext>
            </a:extLst>
          </p:cNvPr>
          <p:cNvCxnSpPr/>
          <p:nvPr userDrawn="1"/>
        </p:nvCxnSpPr>
        <p:spPr>
          <a:xfrm>
            <a:off x="3969414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5ADF575-91AD-4F69-BA66-356B62AEB683}"/>
              </a:ext>
            </a:extLst>
          </p:cNvPr>
          <p:cNvCxnSpPr/>
          <p:nvPr userDrawn="1"/>
        </p:nvCxnSpPr>
        <p:spPr>
          <a:xfrm>
            <a:off x="53640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D60C0104-2410-4352-A800-FD0292CC11A7}"/>
              </a:ext>
            </a:extLst>
          </p:cNvPr>
          <p:cNvCxnSpPr/>
          <p:nvPr userDrawn="1"/>
        </p:nvCxnSpPr>
        <p:spPr>
          <a:xfrm>
            <a:off x="681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0FB7F08-6662-4D0C-AFAB-CFFDE9B1CA0A}"/>
              </a:ext>
            </a:extLst>
          </p:cNvPr>
          <p:cNvCxnSpPr/>
          <p:nvPr userDrawn="1"/>
        </p:nvCxnSpPr>
        <p:spPr>
          <a:xfrm>
            <a:off x="825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79635D4-E3FF-4174-A648-032E9615851B}"/>
              </a:ext>
            </a:extLst>
          </p:cNvPr>
          <p:cNvCxnSpPr>
            <a:cxnSpLocks/>
          </p:cNvCxnSpPr>
          <p:nvPr userDrawn="1"/>
        </p:nvCxnSpPr>
        <p:spPr>
          <a:xfrm>
            <a:off x="969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601A2EF-9181-444B-8898-83A36D09B869}"/>
              </a:ext>
            </a:extLst>
          </p:cNvPr>
          <p:cNvCxnSpPr>
            <a:cxnSpLocks/>
          </p:cNvCxnSpPr>
          <p:nvPr userDrawn="1"/>
        </p:nvCxnSpPr>
        <p:spPr>
          <a:xfrm>
            <a:off x="111312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07F38C1-A87B-4D59-BE69-6A23413F5870}"/>
              </a:ext>
            </a:extLst>
          </p:cNvPr>
          <p:cNvCxnSpPr/>
          <p:nvPr userDrawn="1"/>
        </p:nvCxnSpPr>
        <p:spPr>
          <a:xfrm>
            <a:off x="7550307" y="309299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0779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00C2D88-4D3E-4C4B-AFD7-B7EA2768B8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A51FC5-6AB6-4A04-9304-C6C88E9B2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3/22/2022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D83D18-FDC7-4C48-A949-71D2969C5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FAD92E-A653-4789-B55D-8A2181002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7C54483B-C622-499B-BAE8-467BFD3E108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9864" y="3048000"/>
            <a:ext cx="4143348" cy="3323785"/>
          </a:xfrm>
          <a:prstGeom prst="roundRect">
            <a:avLst>
              <a:gd name="adj" fmla="val 3461"/>
            </a:avLst>
          </a:prstGeom>
        </p:spPr>
      </p:pic>
      <p:pic>
        <p:nvPicPr>
          <p:cNvPr id="8" name="Picture 7">
            <a:hlinkClick r:id="rId5"/>
            <a:extLst>
              <a:ext uri="{FF2B5EF4-FFF2-40B4-BE49-F238E27FC236}">
                <a16:creationId xmlns:a16="http://schemas.microsoft.com/office/drawing/2014/main" id="{7AF9BEA8-CB87-4D39-873A-4E7E04D46685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8012" y="1269705"/>
            <a:ext cx="3507028" cy="1450390"/>
          </a:xfrm>
          <a:prstGeom prst="roundRect">
            <a:avLst>
              <a:gd name="adj" fmla="val 3586"/>
            </a:avLst>
          </a:prstGeom>
        </p:spPr>
      </p:pic>
      <p:pic>
        <p:nvPicPr>
          <p:cNvPr id="9" name="Picture 8">
            <a:hlinkClick r:id="rId7"/>
            <a:extLst>
              <a:ext uri="{FF2B5EF4-FFF2-40B4-BE49-F238E27FC236}">
                <a16:creationId xmlns:a16="http://schemas.microsoft.com/office/drawing/2014/main" id="{7DFD3364-5D9B-4B91-B09C-8540E820560A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13" y="4961886"/>
            <a:ext cx="6687589" cy="1466012"/>
          </a:xfrm>
          <a:prstGeom prst="roundRect">
            <a:avLst>
              <a:gd name="adj" fmla="val 5492"/>
            </a:avLst>
          </a:prstGeom>
        </p:spPr>
      </p:pic>
      <p:pic>
        <p:nvPicPr>
          <p:cNvPr id="10" name="Picture 9">
            <a:hlinkClick r:id="rId9"/>
            <a:extLst>
              <a:ext uri="{FF2B5EF4-FFF2-40B4-BE49-F238E27FC236}">
                <a16:creationId xmlns:a16="http://schemas.microsoft.com/office/drawing/2014/main" id="{F0386401-29A7-4448-AB68-1289BA211F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52673" y="1253341"/>
            <a:ext cx="3537236" cy="1600277"/>
          </a:xfrm>
          <a:prstGeom prst="roundRect">
            <a:avLst>
              <a:gd name="adj" fmla="val 4755"/>
            </a:avLst>
          </a:prstGeom>
        </p:spPr>
      </p:pic>
      <p:pic>
        <p:nvPicPr>
          <p:cNvPr id="11" name="Picture 10">
            <a:hlinkClick r:id="rId11"/>
            <a:extLst>
              <a:ext uri="{FF2B5EF4-FFF2-40B4-BE49-F238E27FC236}">
                <a16:creationId xmlns:a16="http://schemas.microsoft.com/office/drawing/2014/main" id="{CDC9F208-E4B0-4626-BBAD-F54DFF0CF9B5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785" y="1297093"/>
            <a:ext cx="4111472" cy="1740439"/>
          </a:xfrm>
          <a:prstGeom prst="roundRect">
            <a:avLst>
              <a:gd name="adj" fmla="val 6970"/>
            </a:avLst>
          </a:prstGeom>
        </p:spPr>
      </p:pic>
      <p:pic>
        <p:nvPicPr>
          <p:cNvPr id="12" name="Picture 11">
            <a:hlinkClick r:id="rId13"/>
            <a:extLst>
              <a:ext uri="{FF2B5EF4-FFF2-40B4-BE49-F238E27FC236}">
                <a16:creationId xmlns:a16="http://schemas.microsoft.com/office/drawing/2014/main" id="{1DE8CA65-1470-4A40-9B49-AFF7E19C21A0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12" y="3323273"/>
            <a:ext cx="6678008" cy="1231632"/>
          </a:xfrm>
          <a:prstGeom prst="roundRect">
            <a:avLst>
              <a:gd name="adj" fmla="val 6594"/>
            </a:avLst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6991FD8-5C91-4C3D-9F00-7203C811B463}"/>
              </a:ext>
            </a:extLst>
          </p:cNvPr>
          <p:cNvSpPr/>
          <p:nvPr userDrawn="1"/>
        </p:nvSpPr>
        <p:spPr>
          <a:xfrm>
            <a:off x="0" y="-7074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9E3AAC-161E-41EF-A701-E46A497FC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816" y="11072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 err="1"/>
              <a:t>Softuni</a:t>
            </a:r>
            <a:r>
              <a:rPr lang="en-US" dirty="0"/>
              <a:t> Diamond Partners</a:t>
            </a:r>
            <a:endParaRPr lang="bg-BG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FB79199-76CD-47C8-AE4E-209C3D390E5F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hqprint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colorTemperature colorTemp="5698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033" y="264473"/>
            <a:ext cx="1929016" cy="563121"/>
          </a:xfrm>
          <a:prstGeom prst="rect">
            <a:avLst/>
          </a:prstGeom>
          <a:solidFill>
            <a:schemeClr val="accent1">
              <a:alpha val="1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061815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B0FF4B1E-24EA-407C-BFA6-24CCB6D440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-3472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205" y="1792355"/>
            <a:ext cx="1830305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E:\002-KIMS BUSINESS\007-02-Fullslidesppt-Contents\20161228\02-edu\bulb-item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5205" y="1792355"/>
            <a:ext cx="915152" cy="4062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5510" y="1121144"/>
            <a:ext cx="9929724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4ED30444-7448-455E-ACFD-2D8F93C939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399495" cy="88265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F9A2DC4-5280-4E93-B6D2-9709FE6D062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3/22/2022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FA4C1EE0-8040-49CB-9319-CF991DE7B32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643825A-6B67-4224-B077-B526FC2A4C7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406E0E-FE9B-4656-A202-18C2517519D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4064" y="276382"/>
            <a:ext cx="1820323" cy="53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530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00C2D88-4D3E-4C4B-AFD7-B7EA2768B8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6991FD8-5C91-4C3D-9F00-7203C811B463}"/>
              </a:ext>
            </a:extLst>
          </p:cNvPr>
          <p:cNvSpPr/>
          <p:nvPr userDrawn="1"/>
        </p:nvSpPr>
        <p:spPr>
          <a:xfrm>
            <a:off x="0" y="-40852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9E3AAC-161E-41EF-A701-E46A497FC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816" y="11072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 err="1"/>
              <a:t>Softuni</a:t>
            </a:r>
            <a:r>
              <a:rPr lang="en-US" dirty="0"/>
              <a:t> Diamond Partners</a:t>
            </a:r>
            <a:endParaRPr lang="bg-BG" dirty="0"/>
          </a:p>
        </p:txBody>
      </p:sp>
      <p:pic>
        <p:nvPicPr>
          <p:cNvPr id="15" name="Picture 14">
            <a:hlinkClick r:id="rId3"/>
            <a:extLst>
              <a:ext uri="{FF2B5EF4-FFF2-40B4-BE49-F238E27FC236}">
                <a16:creationId xmlns:a16="http://schemas.microsoft.com/office/drawing/2014/main" id="{61839306-7842-46B9-A463-C24420A37C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65696" y="1200162"/>
            <a:ext cx="6096599" cy="1314435"/>
          </a:xfrm>
          <a:prstGeom prst="roundRect">
            <a:avLst>
              <a:gd name="adj" fmla="val 3250"/>
            </a:avLst>
          </a:prstGeom>
          <a:ln>
            <a:noFill/>
          </a:ln>
          <a:effectLst>
            <a:softEdge rad="0"/>
          </a:effectLst>
        </p:spPr>
      </p:pic>
      <p:pic>
        <p:nvPicPr>
          <p:cNvPr id="16" name="Picture 2" descr="Ð ÐµÐ·ÑÐ»ÑÐ°Ñ Ñ Ð¸Ð·Ð¾Ð±ÑÐ°Ð¶ÐµÐ½Ð¸Ðµ Ð·Ð° indeavr">
            <a:hlinkClick r:id="rId5"/>
            <a:extLst>
              <a:ext uri="{FF2B5EF4-FFF2-40B4-BE49-F238E27FC236}">
                <a16:creationId xmlns:a16="http://schemas.microsoft.com/office/drawing/2014/main" id="{F5EB795D-0B62-4CCB-983D-13BD9B3CD0A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464" y="1399789"/>
            <a:ext cx="5354264" cy="1209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 descr="Ð ÐµÐ·ÑÐ»ÑÐ°Ñ Ñ Ð¸Ð·Ð¾Ð±ÑÐ°Ð¶ÐµÐ½Ð¸Ðµ Ð·Ð° software group">
            <a:hlinkClick r:id="rId7"/>
            <a:extLst>
              <a:ext uri="{FF2B5EF4-FFF2-40B4-BE49-F238E27FC236}">
                <a16:creationId xmlns:a16="http://schemas.microsoft.com/office/drawing/2014/main" id="{91C19F79-E05B-4929-A929-287F44EB3C9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464" y="2317265"/>
            <a:ext cx="6667500" cy="3038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4" descr="Ð¡Ð²ÑÑÐ·Ð°Ð½Ð¾ Ð¸Ð·Ð¾Ð±ÑÐ°Ð¶ÐµÐ½Ð¸Ðµ">
            <a:hlinkClick r:id="rId9"/>
            <a:extLst>
              <a:ext uri="{FF2B5EF4-FFF2-40B4-BE49-F238E27FC236}">
                <a16:creationId xmlns:a16="http://schemas.microsoft.com/office/drawing/2014/main" id="{B38FBC35-D604-40D3-8560-90C506EBA72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21" t="-168" r="15238" b="19014"/>
          <a:stretch/>
        </p:blipFill>
        <p:spPr bwMode="auto">
          <a:xfrm>
            <a:off x="7761500" y="2602277"/>
            <a:ext cx="3155182" cy="1654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6" descr="Ð ÐµÐ·ÑÐ»ÑÐ°Ñ Ñ Ð¸Ð·Ð¾Ð±ÑÐ°Ð¶ÐµÐ½Ð¸Ðµ Ð·Ð° netpeak">
            <a:hlinkClick r:id="rId11"/>
            <a:extLst>
              <a:ext uri="{FF2B5EF4-FFF2-40B4-BE49-F238E27FC236}">
                <a16:creationId xmlns:a16="http://schemas.microsoft.com/office/drawing/2014/main" id="{71103A5B-EAFD-46BF-93EB-10FFF58B753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756" y="5230897"/>
            <a:ext cx="7167612" cy="996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2" descr="Ð ÐµÐ·ÑÐ»ÑÐ°Ñ Ñ Ð¸Ð·Ð¾Ð±ÑÐ°Ð¶ÐµÐ½Ð¸Ðµ Ð·Ð° superhosting png">
            <a:hlinkClick r:id="rId13"/>
            <a:extLst>
              <a:ext uri="{FF2B5EF4-FFF2-40B4-BE49-F238E27FC236}">
                <a16:creationId xmlns:a16="http://schemas.microsoft.com/office/drawing/2014/main" id="{EDA50EFF-7A2E-4BB9-A7A8-5BBF9EE3DB6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7524" y="4510111"/>
            <a:ext cx="3352800" cy="1777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9A9EEE9-F84D-4A19-B1BD-9B2BB5EC0864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hqprint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colorTemperature colorTemp="5698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033" y="264473"/>
            <a:ext cx="1929016" cy="563121"/>
          </a:xfrm>
          <a:prstGeom prst="rect">
            <a:avLst/>
          </a:prstGeom>
          <a:solidFill>
            <a:schemeClr val="accent1">
              <a:alpha val="1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526827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1DA41A3-0295-46DF-A320-41070D15EA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0C1F9416-8B6E-46DE-973C-777785E27A26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52410" y="1186307"/>
            <a:ext cx="9504009" cy="5496127"/>
          </a:xfrm>
        </p:spPr>
        <p:txBody>
          <a:bodyPr wrap="square">
            <a:noAutofit/>
          </a:bodyPr>
          <a:lstStyle>
            <a:lvl1pPr>
              <a:buClr>
                <a:schemeClr val="tx1"/>
              </a:buClr>
              <a:defRPr sz="2798"/>
            </a:lvl1pPr>
            <a:lvl2pPr marL="989981" marR="0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lvl2pPr>
            <a:lvl3pPr>
              <a:buClr>
                <a:schemeClr val="tx1"/>
              </a:buClr>
              <a:defRPr/>
            </a:lvl3pPr>
          </a:lstStyle>
          <a:p>
            <a:pPr>
              <a:lnSpc>
                <a:spcPct val="100000"/>
              </a:lnSpc>
            </a:pPr>
            <a:r>
              <a:rPr lang="en-US" sz="3198" dirty="0"/>
              <a:t>Software University – High-Quality Education, </a:t>
            </a:r>
            <a:br>
              <a:rPr lang="en-US" sz="3198" dirty="0"/>
            </a:br>
            <a:r>
              <a:rPr lang="en-US" sz="3198" dirty="0"/>
              <a:t>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898" noProof="1">
                <a:hlinkClick r:id="rId3"/>
              </a:rPr>
              <a:t>softuni.bg</a:t>
            </a:r>
            <a:r>
              <a:rPr lang="en-US" sz="2898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198" dirty="0"/>
              <a:t>Software University Foundation</a:t>
            </a:r>
            <a:endParaRPr lang="bg-BG" sz="3198" dirty="0"/>
          </a:p>
          <a:p>
            <a:pPr lvl="1">
              <a:lnSpc>
                <a:spcPct val="100000"/>
              </a:lnSpc>
            </a:pPr>
            <a:r>
              <a:rPr lang="en-US" sz="2998" noProof="1">
                <a:hlinkClick r:id="rId4"/>
              </a:rPr>
              <a:t>http://softuni.foundation/</a:t>
            </a:r>
            <a:endParaRPr lang="en-US" sz="2998" noProof="1"/>
          </a:p>
          <a:p>
            <a:pPr>
              <a:lnSpc>
                <a:spcPct val="100000"/>
              </a:lnSpc>
            </a:pPr>
            <a:r>
              <a:rPr lang="en-US" sz="3198" dirty="0"/>
              <a:t>Software University @ Facebook</a:t>
            </a:r>
          </a:p>
          <a:p>
            <a:pPr marL="989981" marR="0" lvl="1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pPr>
            <a:r>
              <a:rPr kumimoji="0" lang="en-US" sz="2898" b="0" i="0" u="none" strike="noStrike" kern="1200" cap="none" spc="0" normalizeH="0" baseline="0" noProof="1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5"/>
              </a:rPr>
              <a:t>facebook.com/SoftwareUniversity</a:t>
            </a:r>
            <a:endParaRPr kumimoji="0" lang="en-US" sz="2898" b="0" i="0" u="none" strike="noStrike" kern="1200" cap="none" spc="0" normalizeH="0" baseline="0" noProof="1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en-US" sz="3198" dirty="0"/>
              <a:t>Software University Forums</a:t>
            </a:r>
          </a:p>
          <a:p>
            <a:pPr marL="989981" marR="0" lvl="1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pPr>
            <a:r>
              <a:rPr lang="en-US" sz="2798" dirty="0">
                <a:hlinkClick r:id="rId6"/>
              </a:rPr>
              <a:t>forum.softuni.bg</a:t>
            </a:r>
            <a:endParaRPr lang="en-US" sz="2798" noProof="1"/>
          </a:p>
        </p:txBody>
      </p:sp>
      <p:pic>
        <p:nvPicPr>
          <p:cNvPr id="14" name="Picture 4">
            <a:hlinkClick r:id="rId7" tooltip="Software University @ Facebook"/>
            <a:extLst>
              <a:ext uri="{FF2B5EF4-FFF2-40B4-BE49-F238E27FC236}">
                <a16:creationId xmlns:a16="http://schemas.microsoft.com/office/drawing/2014/main" id="{0101C673-F197-4525-ADDC-FFD181E4E1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261449" y="3608627"/>
            <a:ext cx="1119031" cy="1118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hlinkClick r:id="rId6" tooltip="Software University Discussion Forum"/>
            <a:extLst>
              <a:ext uri="{FF2B5EF4-FFF2-40B4-BE49-F238E27FC236}">
                <a16:creationId xmlns:a16="http://schemas.microsoft.com/office/drawing/2014/main" id="{A584039C-C3B0-4714-A6D0-181CA3D2DD26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7977" y="5017462"/>
            <a:ext cx="1042504" cy="1042233"/>
          </a:xfrm>
          <a:prstGeom prst="rect">
            <a:avLst/>
          </a:prstGeom>
        </p:spPr>
      </p:pic>
      <p:pic>
        <p:nvPicPr>
          <p:cNvPr id="16" name="Picture 15">
            <a:hlinkClick r:id="rId3"/>
            <a:extLst>
              <a:ext uri="{FF2B5EF4-FFF2-40B4-BE49-F238E27FC236}">
                <a16:creationId xmlns:a16="http://schemas.microsoft.com/office/drawing/2014/main" id="{07C965FA-A87E-4824-AFA8-C67AF548A7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6603" y="2384689"/>
            <a:ext cx="3227765" cy="429774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DC5D9AB-27D1-4866-B85E-1728987FAEF5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5829" y="1319423"/>
            <a:ext cx="1670274" cy="206515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6646B95-5E3B-4DE8-9118-031C2C296D8C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AE87ED9C-76E1-4D85-9B06-3AF44AABB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286" y="10887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</p:spTree>
    <p:extLst>
      <p:ext uri="{BB962C8B-B14F-4D97-AF65-F5344CB8AC3E}">
        <p14:creationId xmlns:p14="http://schemas.microsoft.com/office/powerpoint/2010/main" val="1581961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3DA6B0AA-1988-451B-88D4-0F72629557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-3472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027" y="3314704"/>
            <a:ext cx="1260665" cy="2797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1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399495" cy="88265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59073" y="1121144"/>
            <a:ext cx="10036163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F2A4EF-FDC7-4D65-91A0-D3473057251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3/22/2022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D0B15D-022F-4B93-A0E6-6FC062C18AF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845B5C-C9D2-4885-BBE1-AE0D4F570CB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01C581E-72C4-46B7-B2B0-B501FA87287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4064" y="276382"/>
            <a:ext cx="1820323" cy="53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65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/>
        </p:nvSpPr>
        <p:spPr>
          <a:xfrm>
            <a:off x="-1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201066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3E2769-FF5C-435B-BEDD-ABA3B8F1B97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3/22/2022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B6AD27-58D7-46FA-99F8-E5BB835ADA6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9DA7C9-2FCE-40EB-BF32-C6983222020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BBD9B3D-B90C-4A66-8301-786C9FA8A9C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698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033" y="264473"/>
            <a:ext cx="1929016" cy="563121"/>
          </a:xfrm>
          <a:prstGeom prst="rect">
            <a:avLst/>
          </a:prstGeom>
          <a:solidFill>
            <a:schemeClr val="accent1">
              <a:alpha val="1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10297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6465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87481D9-DA33-415E-BD4E-A4FC35DF8439}"/>
              </a:ext>
            </a:extLst>
          </p:cNvPr>
          <p:cNvSpPr/>
          <p:nvPr userDrawn="1"/>
        </p:nvSpPr>
        <p:spPr>
          <a:xfrm>
            <a:off x="-1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itle 5">
            <a:extLst>
              <a:ext uri="{FF2B5EF4-FFF2-40B4-BE49-F238E27FC236}">
                <a16:creationId xmlns:a16="http://schemas.microsoft.com/office/drawing/2014/main" id="{D256256F-8302-4F5A-8E6F-32B5505718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5" y="100750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0671F5-B171-469F-98BB-AE7B265F289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698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033" y="264473"/>
            <a:ext cx="1929016" cy="563121"/>
          </a:xfrm>
          <a:prstGeom prst="rect">
            <a:avLst/>
          </a:prstGeom>
          <a:solidFill>
            <a:schemeClr val="accent1">
              <a:alpha val="1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2088305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57B03959-5ED4-4593-8CEF-2AE1A73775F5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1"/>
          <p:cNvSpPr/>
          <p:nvPr userDrawn="1"/>
        </p:nvSpPr>
        <p:spPr>
          <a:xfrm>
            <a:off x="2" y="6667130"/>
            <a:ext cx="12192000" cy="19087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8A09987-8827-47B7-85D3-6D69487FC7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5931"/>
            <a:ext cx="5426148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75450" y="1195931"/>
            <a:ext cx="5426147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A7A0E76-569B-463F-8EA8-C658C471A28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698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033" y="264473"/>
            <a:ext cx="1929016" cy="563121"/>
          </a:xfrm>
          <a:prstGeom prst="rect">
            <a:avLst/>
          </a:prstGeom>
          <a:solidFill>
            <a:schemeClr val="accent1">
              <a:alpha val="1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0440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18" Type="http://schemas.openxmlformats.org/officeDocument/2006/relationships/slideLayout" Target="../slideLayouts/slideLayout4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17" Type="http://schemas.openxmlformats.org/officeDocument/2006/relationships/slideLayout" Target="../slideLayouts/slideLayout39.xml"/><Relationship Id="rId2" Type="http://schemas.openxmlformats.org/officeDocument/2006/relationships/slideLayout" Target="../slideLayouts/slideLayout24.xml"/><Relationship Id="rId16" Type="http://schemas.openxmlformats.org/officeDocument/2006/relationships/slideLayout" Target="../slideLayouts/slideLayout38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32.xml"/><Relationship Id="rId19" Type="http://schemas.openxmlformats.org/officeDocument/2006/relationships/slideLayout" Target="../slideLayouts/slideLayout41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0403F5F2-BA1B-4A39-A03D-AD9E046944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8816" y="6397196"/>
            <a:ext cx="808713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3/22/2022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32BCD1B1-3A00-45B1-B516-6B8E7FBC47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902A4B2-CB08-42CE-A814-FBDF345C2F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13" y="1138844"/>
            <a:ext cx="11804822" cy="524290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78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92" r:id="rId8"/>
    <p:sldLayoutId id="2147483683" r:id="rId9"/>
    <p:sldLayoutId id="2147483684" r:id="rId10"/>
    <p:sldLayoutId id="2147483685" r:id="rId11"/>
    <p:sldLayoutId id="2147483686" r:id="rId12"/>
    <p:sldLayoutId id="2147483688" r:id="rId13"/>
    <p:sldLayoutId id="2147483689" r:id="rId14"/>
    <p:sldLayoutId id="2147483687" r:id="rId15"/>
    <p:sldLayoutId id="2147483690" r:id="rId16"/>
    <p:sldLayoutId id="2147483691" r:id="rId17"/>
    <p:sldLayoutId id="2147483693" r:id="rId18"/>
    <p:sldLayoutId id="2147483694" r:id="rId19"/>
    <p:sldLayoutId id="2147483695" r:id="rId20"/>
    <p:sldLayoutId id="2147483716" r:id="rId21"/>
    <p:sldLayoutId id="2147483717" r:id="rId22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1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6915" indent="-456915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989981" indent="-380762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048" indent="-304610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267" indent="-304610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741485" indent="-304610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0403F5F2-BA1B-4A39-A03D-AD9E046944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8816" y="6397196"/>
            <a:ext cx="808713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3/22/2022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32BCD1B1-3A00-45B1-B516-6B8E7FBC47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902A4B2-CB08-42CE-A814-FBDF345C2F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13" y="1138844"/>
            <a:ext cx="11804822" cy="524290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944751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  <p:sldLayoutId id="2147483714" r:id="rId18"/>
    <p:sldLayoutId id="2147483715" r:id="rId19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1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6915" indent="-456915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989981" indent="-380762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048" indent="-304610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267" indent="-304610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741485" indent="-304610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b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8.gi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7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gif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g"/><Relationship Id="rId1" Type="http://schemas.openxmlformats.org/officeDocument/2006/relationships/slideLayout" Target="../slideLayouts/slideLayout1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g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1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0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0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9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image" Target="../media/image107.png"/><Relationship Id="rId7" Type="http://schemas.openxmlformats.org/officeDocument/2006/relationships/image" Target="../media/image111.png"/><Relationship Id="rId12" Type="http://schemas.openxmlformats.org/officeDocument/2006/relationships/image" Target="../media/image116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110.png"/><Relationship Id="rId11" Type="http://schemas.openxmlformats.org/officeDocument/2006/relationships/image" Target="../media/image115.png"/><Relationship Id="rId5" Type="http://schemas.openxmlformats.org/officeDocument/2006/relationships/image" Target="../media/image109.png"/><Relationship Id="rId10" Type="http://schemas.openxmlformats.org/officeDocument/2006/relationships/image" Target="../media/image114.png"/><Relationship Id="rId4" Type="http://schemas.openxmlformats.org/officeDocument/2006/relationships/image" Target="../media/image108.png"/><Relationship Id="rId9" Type="http://schemas.openxmlformats.org/officeDocument/2006/relationships/image" Target="../media/image113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3" Type="http://schemas.openxmlformats.org/officeDocument/2006/relationships/image" Target="../media/image108.png"/><Relationship Id="rId7" Type="http://schemas.openxmlformats.org/officeDocument/2006/relationships/image" Target="../media/image112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111.png"/><Relationship Id="rId11" Type="http://schemas.openxmlformats.org/officeDocument/2006/relationships/image" Target="../media/image115.png"/><Relationship Id="rId5" Type="http://schemas.openxmlformats.org/officeDocument/2006/relationships/image" Target="../media/image110.png"/><Relationship Id="rId10" Type="http://schemas.openxmlformats.org/officeDocument/2006/relationships/image" Target="../media/image116.png"/><Relationship Id="rId4" Type="http://schemas.openxmlformats.org/officeDocument/2006/relationships/image" Target="../media/image109.png"/><Relationship Id="rId9" Type="http://schemas.openxmlformats.org/officeDocument/2006/relationships/image" Target="../media/image114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hyperlink" Target="https://pokerstarscareers.com/" TargetMode="External"/><Relationship Id="rId13" Type="http://schemas.openxmlformats.org/officeDocument/2006/relationships/image" Target="../media/image122.png"/><Relationship Id="rId18" Type="http://schemas.openxmlformats.org/officeDocument/2006/relationships/hyperlink" Target="https://smartit.bg/" TargetMode="External"/><Relationship Id="rId3" Type="http://schemas.openxmlformats.org/officeDocument/2006/relationships/image" Target="../media/image117.png"/><Relationship Id="rId21" Type="http://schemas.openxmlformats.org/officeDocument/2006/relationships/image" Target="../media/image126.png"/><Relationship Id="rId7" Type="http://schemas.openxmlformats.org/officeDocument/2006/relationships/image" Target="../media/image119.png"/><Relationship Id="rId12" Type="http://schemas.openxmlformats.org/officeDocument/2006/relationships/hyperlink" Target="https://indeavr.com/" TargetMode="External"/><Relationship Id="rId17" Type="http://schemas.openxmlformats.org/officeDocument/2006/relationships/image" Target="../media/image124.png"/><Relationship Id="rId25" Type="http://schemas.openxmlformats.org/officeDocument/2006/relationships/image" Target="../media/image128.png"/><Relationship Id="rId2" Type="http://schemas.openxmlformats.org/officeDocument/2006/relationships/hyperlink" Target="https://www.postbank.bg/" TargetMode="External"/><Relationship Id="rId16" Type="http://schemas.openxmlformats.org/officeDocument/2006/relationships/hyperlink" Target="https://www.superhosting.bg/" TargetMode="External"/><Relationship Id="rId20" Type="http://schemas.openxmlformats.org/officeDocument/2006/relationships/hyperlink" Target="https://www.softwaregroup.com/" TargetMode="External"/><Relationship Id="rId1" Type="http://schemas.openxmlformats.org/officeDocument/2006/relationships/slideLayout" Target="../slideLayouts/slideLayout22.xml"/><Relationship Id="rId6" Type="http://schemas.openxmlformats.org/officeDocument/2006/relationships/hyperlink" Target="https://bg.it.schwarz/schwarz-it-bulgaria" TargetMode="External"/><Relationship Id="rId11" Type="http://schemas.openxmlformats.org/officeDocument/2006/relationships/image" Target="../media/image121.png"/><Relationship Id="rId24" Type="http://schemas.openxmlformats.org/officeDocument/2006/relationships/hyperlink" Target="https://createx.bg/" TargetMode="External"/><Relationship Id="rId5" Type="http://schemas.openxmlformats.org/officeDocument/2006/relationships/image" Target="../media/image118.png"/><Relationship Id="rId15" Type="http://schemas.openxmlformats.org/officeDocument/2006/relationships/image" Target="../media/image123.jpeg"/><Relationship Id="rId23" Type="http://schemas.openxmlformats.org/officeDocument/2006/relationships/image" Target="../media/image127.png"/><Relationship Id="rId10" Type="http://schemas.openxmlformats.org/officeDocument/2006/relationships/hyperlink" Target="https://de.draftkings.com/" TargetMode="External"/><Relationship Id="rId19" Type="http://schemas.openxmlformats.org/officeDocument/2006/relationships/image" Target="../media/image125.jpeg"/><Relationship Id="rId4" Type="http://schemas.openxmlformats.org/officeDocument/2006/relationships/hyperlink" Target="https://www.coca-colahellenic.com/" TargetMode="External"/><Relationship Id="rId9" Type="http://schemas.openxmlformats.org/officeDocument/2006/relationships/image" Target="../media/image120.jpeg"/><Relationship Id="rId14" Type="http://schemas.openxmlformats.org/officeDocument/2006/relationships/hyperlink" Target="https://www.pharvision.ai/" TargetMode="External"/><Relationship Id="rId22" Type="http://schemas.openxmlformats.org/officeDocument/2006/relationships/hyperlink" Target="https://taulia.com/" TargetMode="Externa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hyperlink" Target="https://virtualracingschool.com/" TargetMode="Externa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0.png"/><Relationship Id="rId4" Type="http://schemas.openxmlformats.org/officeDocument/2006/relationships/hyperlink" Target="https://www.youtube.com/c/CodeItUpwithIvo" TargetMode="Externa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" TargetMode="External"/><Relationship Id="rId7" Type="http://schemas.openxmlformats.org/officeDocument/2006/relationships/hyperlink" Target="https://forum.softuni.bg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1.xml"/><Relationship Id="rId6" Type="http://schemas.openxmlformats.org/officeDocument/2006/relationships/hyperlink" Target="https://www.facebook.com/SoftwareUniversity" TargetMode="External"/><Relationship Id="rId5" Type="http://schemas.openxmlformats.org/officeDocument/2006/relationships/hyperlink" Target="https://softuni.foundation/" TargetMode="External"/><Relationship Id="rId4" Type="http://schemas.openxmlformats.org/officeDocument/2006/relationships/hyperlink" Target="https://about.softuni.bg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gi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004DC04-DA2A-41C0-8578-4B8D2F08EA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6859" y="920928"/>
            <a:ext cx="10965303" cy="627986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rgbClr val="234465"/>
                </a:solidFill>
              </a:rPr>
              <a:t>Lecture 8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F91798-9AD5-4209-8887-958029548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859" y="54037"/>
            <a:ext cx="10965303" cy="882654"/>
          </a:xfrm>
        </p:spPr>
        <p:txBody>
          <a:bodyPr>
            <a:normAutofit/>
          </a:bodyPr>
          <a:lstStyle/>
          <a:p>
            <a:r>
              <a:rPr lang="en-US" dirty="0"/>
              <a:t>Course summary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http://softuni.bg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A396BB6-2053-4690-9672-BC528007D37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SoftUni Team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585BC4C-0F13-4FD4-8F23-99FD4661837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Technical Trainers</a:t>
            </a:r>
          </a:p>
        </p:txBody>
      </p:sp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9373B2DB-3EA7-4A62-B5E2-90A850BF78A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5" r="5075"/>
          <a:stretch>
            <a:fillRect/>
          </a:stretch>
        </p:blipFill>
        <p:spPr>
          <a:xfrm>
            <a:off x="3376612" y="1937350"/>
            <a:ext cx="5438775" cy="2325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3E744BC-5BC7-4646-A8C2-F86C1E95E9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Flow in the OSI Model (2)</a:t>
            </a:r>
            <a:endParaRPr lang="bg-B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C00FC8-A91F-4F83-89D0-C59E375CD49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12" name="Content Placeholder 4">
            <a:extLst>
              <a:ext uri="{FF2B5EF4-FFF2-40B4-BE49-F238E27FC236}">
                <a16:creationId xmlns:a16="http://schemas.microsoft.com/office/drawing/2014/main" id="{D0D75DA1-7B24-4ACF-B3EA-DC82037604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7738" y="1952281"/>
            <a:ext cx="8001000" cy="4564987"/>
          </a:xfrm>
          <a:prstGeom prst="rect">
            <a:avLst/>
          </a:prstGeom>
          <a:effectLst/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AC5EC0D-F9F8-4864-BF4C-681EFC10FCB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034" y="1503202"/>
            <a:ext cx="1295400" cy="1643441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14" name="Picture 8" descr="Image result for end user icon female pc">
            <a:extLst>
              <a:ext uri="{FF2B5EF4-FFF2-40B4-BE49-F238E27FC236}">
                <a16:creationId xmlns:a16="http://schemas.microsoft.com/office/drawing/2014/main" id="{B30E5460-3EE9-4CB2-8734-072D792622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7935" y="1587760"/>
            <a:ext cx="1197364" cy="1643441"/>
          </a:xfrm>
          <a:prstGeom prst="rect">
            <a:avLst/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1978985-A9E8-421A-9D67-4E0A3E1E9048}"/>
              </a:ext>
            </a:extLst>
          </p:cNvPr>
          <p:cNvCxnSpPr>
            <a:cxnSpLocks/>
          </p:cNvCxnSpPr>
          <p:nvPr/>
        </p:nvCxnSpPr>
        <p:spPr>
          <a:xfrm>
            <a:off x="1487055" y="2409480"/>
            <a:ext cx="753372" cy="0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C3BBE13-37BF-4263-BC92-287CFD10F229}"/>
              </a:ext>
            </a:extLst>
          </p:cNvPr>
          <p:cNvCxnSpPr>
            <a:cxnSpLocks/>
          </p:cNvCxnSpPr>
          <p:nvPr/>
        </p:nvCxnSpPr>
        <p:spPr>
          <a:xfrm flipH="1" flipV="1">
            <a:off x="8414327" y="2409480"/>
            <a:ext cx="1113995" cy="1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4186344"/>
      </p:ext>
    </p:extLst>
  </p:cSld>
  <p:clrMapOvr>
    <a:masterClrMapping/>
  </p:clrMapOvr>
  <p:transition spd="slow" advClick="0" advTm="5000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04C722E-5E8C-4C54-9684-839450CA2F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OSI and TCP/IP Models Comparing</a:t>
            </a:r>
            <a:endParaRPr lang="bg-B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0BAD96-8745-4A5E-BFE6-521DCA6D61D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5" name="Picture 4" descr="Image result for osi tcp ip model">
            <a:extLst>
              <a:ext uri="{FF2B5EF4-FFF2-40B4-BE49-F238E27FC236}">
                <a16:creationId xmlns:a16="http://schemas.microsoft.com/office/drawing/2014/main" id="{617D1588-60EC-465C-915F-3FBAAF9D58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4262" y="1515846"/>
            <a:ext cx="7243476" cy="5035772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4439683"/>
      </p:ext>
    </p:extLst>
  </p:cSld>
  <p:clrMapOvr>
    <a:masterClrMapping/>
  </p:clrMapOvr>
  <p:transition spd="slow" advClick="0" advTm="5000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64F0C5E-5E4B-4A44-9B80-4654B2D989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109" y="4704825"/>
            <a:ext cx="10961783" cy="1780196"/>
          </a:xfrm>
        </p:spPr>
        <p:txBody>
          <a:bodyPr/>
          <a:lstStyle/>
          <a:p>
            <a:r>
              <a:rPr lang="en-US" dirty="0"/>
              <a:t>Lecture 2: IP addresses and </a:t>
            </a:r>
            <a:br>
              <a:rPr lang="en-US" dirty="0"/>
            </a:br>
            <a:r>
              <a:rPr lang="en-US" dirty="0"/>
              <a:t>host-to-host communication</a:t>
            </a:r>
          </a:p>
        </p:txBody>
      </p:sp>
    </p:spTree>
    <p:extLst>
      <p:ext uri="{BB962C8B-B14F-4D97-AF65-F5344CB8AC3E}">
        <p14:creationId xmlns:p14="http://schemas.microsoft.com/office/powerpoint/2010/main" val="3746064141"/>
      </p:ext>
    </p:extLst>
  </p:cSld>
  <p:clrMapOvr>
    <a:masterClrMapping/>
  </p:clrMapOvr>
  <p:transition spd="slow" advClick="0" advTm="5000">
    <p:push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32D4CF-D42D-44BB-B02E-B5CE2BE42E0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Common Numeral Systems in computer networking:</a:t>
            </a:r>
          </a:p>
          <a:p>
            <a:r>
              <a:rPr lang="en-US" dirty="0"/>
              <a:t>Decimal</a:t>
            </a:r>
          </a:p>
          <a:p>
            <a:r>
              <a:rPr lang="en-US" dirty="0"/>
              <a:t>Binary</a:t>
            </a:r>
          </a:p>
          <a:p>
            <a:r>
              <a:rPr lang="en-US" dirty="0"/>
              <a:t>Hexadecimal</a:t>
            </a:r>
            <a:endParaRPr lang="bg-B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2025815-0E8F-4F52-AD6D-2B366809C8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numeral systems</a:t>
            </a:r>
            <a:endParaRPr lang="bg-BG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81259C-4775-42B3-8CD5-ECE5F950648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9C7D95-B812-40D2-8612-9718A655A3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972" y="1144109"/>
            <a:ext cx="4957954" cy="5407509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418893810"/>
      </p:ext>
    </p:extLst>
  </p:cSld>
  <p:clrMapOvr>
    <a:masterClrMapping/>
  </p:clrMapOvr>
  <p:transition spd="slow" advClick="0" advTm="5000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BB8242-D137-471F-B38D-D69BC505589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84651" y="1369312"/>
            <a:ext cx="5507349" cy="5027884"/>
          </a:xfrm>
        </p:spPr>
        <p:txBody>
          <a:bodyPr/>
          <a:lstStyle/>
          <a:p>
            <a:pPr lvl="0"/>
            <a:r>
              <a:rPr lang="en-US" dirty="0"/>
              <a:t>Plays important role for </a:t>
            </a:r>
            <a:br>
              <a:rPr lang="en-US" dirty="0"/>
            </a:br>
            <a:r>
              <a:rPr lang="en-US" dirty="0"/>
              <a:t>device connectivity</a:t>
            </a:r>
          </a:p>
          <a:p>
            <a:r>
              <a:rPr lang="en-US" dirty="0"/>
              <a:t>It is a </a:t>
            </a:r>
            <a:r>
              <a:rPr lang="en-US" dirty="0">
                <a:solidFill>
                  <a:srgbClr val="F0A22E"/>
                </a:solidFill>
              </a:rPr>
              <a:t>32-bit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address</a:t>
            </a:r>
          </a:p>
          <a:p>
            <a:r>
              <a:rPr lang="en-US" dirty="0"/>
              <a:t>There are</a:t>
            </a:r>
            <a:br>
              <a:rPr lang="en-US" dirty="0"/>
            </a:br>
            <a:r>
              <a:rPr lang="en-US" dirty="0"/>
              <a:t>4 294 967 296</a:t>
            </a:r>
            <a:br>
              <a:rPr lang="en-US" dirty="0"/>
            </a:br>
            <a:r>
              <a:rPr lang="en-US" dirty="0"/>
              <a:t>IP addresses (</a:t>
            </a:r>
            <a:r>
              <a:rPr lang="en-US" dirty="0">
                <a:solidFill>
                  <a:srgbClr val="F0A22E"/>
                </a:solidFill>
              </a:rPr>
              <a:t>2</a:t>
            </a:r>
            <a:r>
              <a:rPr lang="en-US" baseline="30000" dirty="0">
                <a:solidFill>
                  <a:srgbClr val="F0A22E"/>
                </a:solidFill>
              </a:rPr>
              <a:t>32</a:t>
            </a:r>
            <a:r>
              <a:rPr lang="en-US" dirty="0"/>
              <a:t>)</a:t>
            </a:r>
          </a:p>
          <a:p>
            <a:endParaRPr lang="bg-B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99D2220-7CAE-44B1-83DC-8B2B69359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IPv4 Address</a:t>
            </a:r>
            <a:endParaRPr lang="bg-BG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FA4669-5601-4057-B672-D146BD417C4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509FD89-2678-486A-A82A-3BAEA9A00849}"/>
              </a:ext>
            </a:extLst>
          </p:cNvPr>
          <p:cNvGrpSpPr/>
          <p:nvPr/>
        </p:nvGrpSpPr>
        <p:grpSpPr>
          <a:xfrm>
            <a:off x="309402" y="1702086"/>
            <a:ext cx="6172200" cy="3832308"/>
            <a:chOff x="5332412" y="1371600"/>
            <a:chExt cx="6477000" cy="388620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5591A67-C0F3-48AF-A5C1-25AEFA901EB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32412" y="1371600"/>
              <a:ext cx="6477000" cy="3886200"/>
            </a:xfrm>
            <a:prstGeom prst="rect">
              <a:avLst/>
            </a:prstGeom>
            <a:effectLst>
              <a:softEdge rad="31750"/>
            </a:effec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1BC32B1-9877-41E7-8E39-0EE6C37C0107}"/>
                </a:ext>
              </a:extLst>
            </p:cNvPr>
            <p:cNvSpPr/>
            <p:nvPr/>
          </p:nvSpPr>
          <p:spPr>
            <a:xfrm>
              <a:off x="5389607" y="3605400"/>
              <a:ext cx="6324600" cy="509399"/>
            </a:xfrm>
            <a:prstGeom prst="rect">
              <a:avLst/>
            </a:prstGeom>
            <a:noFill/>
            <a:ln w="57150">
              <a:solidFill>
                <a:srgbClr val="F0A22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280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A18C621-528E-46C6-AF29-74525841F645}"/>
                </a:ext>
              </a:extLst>
            </p:cNvPr>
            <p:cNvSpPr/>
            <p:nvPr/>
          </p:nvSpPr>
          <p:spPr>
            <a:xfrm>
              <a:off x="5389607" y="4214308"/>
              <a:ext cx="6324600" cy="433199"/>
            </a:xfrm>
            <a:prstGeom prst="rect">
              <a:avLst/>
            </a:prstGeom>
            <a:noFill/>
            <a:ln w="57150">
              <a:solidFill>
                <a:srgbClr val="F0A22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2800"/>
            </a:p>
          </p:txBody>
        </p:sp>
      </p:grpSp>
    </p:spTree>
    <p:extLst>
      <p:ext uri="{BB962C8B-B14F-4D97-AF65-F5344CB8AC3E}">
        <p14:creationId xmlns:p14="http://schemas.microsoft.com/office/powerpoint/2010/main" val="3189829788"/>
      </p:ext>
    </p:extLst>
  </p:cSld>
  <p:clrMapOvr>
    <a:masterClrMapping/>
  </p:clrMapOvr>
  <p:transition spd="slow" advClick="0" advTm="5000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DBF48A-F363-425A-9ADC-AAB00ED3A0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Used for addressing internal </a:t>
            </a:r>
            <a:br>
              <a:rPr lang="en-US" dirty="0"/>
            </a:br>
            <a:r>
              <a:rPr lang="en-US" dirty="0"/>
              <a:t>networks (offices, HQs etc.)</a:t>
            </a:r>
          </a:p>
          <a:p>
            <a:pPr>
              <a:buClr>
                <a:schemeClr val="tx1"/>
              </a:buClr>
            </a:pPr>
            <a:r>
              <a:rPr lang="en-US" dirty="0">
                <a:solidFill>
                  <a:schemeClr val="bg1"/>
                </a:solidFill>
              </a:rPr>
              <a:t>Not routable </a:t>
            </a:r>
            <a:r>
              <a:rPr lang="en-US" dirty="0"/>
              <a:t>on the Internet</a:t>
            </a:r>
          </a:p>
          <a:p>
            <a:r>
              <a:rPr lang="en-US" dirty="0"/>
              <a:t>Can be reused in many </a:t>
            </a:r>
            <a:br>
              <a:rPr lang="en-US" dirty="0"/>
            </a:br>
            <a:r>
              <a:rPr lang="en-US" dirty="0"/>
              <a:t>networks</a:t>
            </a:r>
          </a:p>
          <a:p>
            <a:r>
              <a:rPr lang="en-US" dirty="0"/>
              <a:t>Range of private addresses for each class (classes are </a:t>
            </a:r>
            <a:br>
              <a:rPr lang="en-US" dirty="0"/>
            </a:br>
            <a:r>
              <a:rPr lang="en-US" dirty="0"/>
              <a:t>discussed later)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40CD3C5-32E4-4F70-8CED-B2FBFD071B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Private IP addresses</a:t>
            </a:r>
            <a:endParaRPr lang="bg-BG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91ED1A-969A-4161-97DB-3C16B8396EE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6" name="Picture 8" descr="Резултат с изображение за private ip addresses">
            <a:extLst>
              <a:ext uri="{FF2B5EF4-FFF2-40B4-BE49-F238E27FC236}">
                <a16:creationId xmlns:a16="http://schemas.microsoft.com/office/drawing/2014/main" id="{DE7E4386-A0CE-40D5-AB1F-AEC4142790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52" y="1985165"/>
            <a:ext cx="6225166" cy="3260603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8182943"/>
      </p:ext>
    </p:extLst>
  </p:cSld>
  <p:clrMapOvr>
    <a:masterClrMapping/>
  </p:clrMapOvr>
  <p:transition spd="slow" advClick="0" advTm="5000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D4CA83C-D8B8-4BF9-81B6-F2C2EBD5C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 – Network address translation</a:t>
            </a:r>
            <a:endParaRPr lang="bg-B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9DC8A8-A46C-4263-8373-6C0667109D4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5" name="Picture 4" descr="Резултат с изображение за network address translation">
            <a:extLst>
              <a:ext uri="{FF2B5EF4-FFF2-40B4-BE49-F238E27FC236}">
                <a16:creationId xmlns:a16="http://schemas.microsoft.com/office/drawing/2014/main" id="{FFFDBA46-7A3B-4B71-908F-133D398E9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940" y="1801091"/>
            <a:ext cx="10250841" cy="4343400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5637558"/>
      </p:ext>
    </p:extLst>
  </p:cSld>
  <p:clrMapOvr>
    <a:masterClrMapping/>
  </p:clrMapOvr>
  <p:transition spd="slow" advClick="0" advTm="5000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B7F4D950-6C80-4FED-A92C-34F85753FCB0}"/>
              </a:ext>
            </a:extLst>
          </p:cNvPr>
          <p:cNvSpPr>
            <a:spLocks noGrp="1"/>
          </p:cNvSpPr>
          <p:nvPr>
            <p:ph type="pic" idx="4294967295"/>
          </p:nvPr>
        </p:nvSpPr>
        <p:spPr>
          <a:xfrm>
            <a:off x="-3178" y="1095377"/>
            <a:ext cx="7503105" cy="5610664"/>
          </a:xfrm>
        </p:spPr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55F43C-5BFE-4D76-B836-D862DB25E7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83055" y="1353867"/>
            <a:ext cx="4507345" cy="5027884"/>
          </a:xfrm>
        </p:spPr>
        <p:txBody>
          <a:bodyPr/>
          <a:lstStyle/>
          <a:p>
            <a:r>
              <a:rPr lang="en-US" dirty="0"/>
              <a:t>Define the border </a:t>
            </a:r>
            <a:br>
              <a:rPr lang="en-US" dirty="0"/>
            </a:br>
            <a:r>
              <a:rPr lang="en-US" dirty="0"/>
              <a:t>between the network and the hosts part</a:t>
            </a:r>
          </a:p>
          <a:p>
            <a:r>
              <a:rPr lang="en-US" dirty="0"/>
              <a:t>Segment the network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92BC413-6D64-4BCA-BFB1-2293F874A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masks</a:t>
            </a:r>
            <a:endParaRPr lang="bg-BG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3B1415-7D3F-4ED4-951D-2C14406437E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6" name="Picture 2" descr="Image result for network masks">
            <a:extLst>
              <a:ext uri="{FF2B5EF4-FFF2-40B4-BE49-F238E27FC236}">
                <a16:creationId xmlns:a16="http://schemas.microsoft.com/office/drawing/2014/main" id="{0FF813C1-3C6F-47CA-A4D8-5816D940EE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766" y="2421731"/>
            <a:ext cx="7109198" cy="2363222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1037023"/>
      </p:ext>
    </p:extLst>
  </p:cSld>
  <p:clrMapOvr>
    <a:masterClrMapping/>
  </p:clrMapOvr>
  <p:transition spd="slow" advClick="0" advTm="5000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7DABE526-8539-48B8-8805-B9EBBDC6167E}"/>
              </a:ext>
            </a:extLst>
          </p:cNvPr>
          <p:cNvSpPr>
            <a:spLocks noGrp="1"/>
          </p:cNvSpPr>
          <p:nvPr>
            <p:ph type="pic" idx="4294967295"/>
          </p:nvPr>
        </p:nvSpPr>
        <p:spPr>
          <a:xfrm>
            <a:off x="-3178" y="1095377"/>
            <a:ext cx="6175378" cy="5610664"/>
          </a:xfrm>
        </p:spPr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F08F32-4157-48AD-A38F-CB3D765C2F5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96000" y="1353867"/>
            <a:ext cx="5899235" cy="5027884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There are some special IP </a:t>
            </a:r>
            <a:br>
              <a:rPr lang="en-US" dirty="0"/>
            </a:br>
            <a:r>
              <a:rPr lang="en-US" dirty="0"/>
              <a:t>addresses. For example:</a:t>
            </a:r>
          </a:p>
          <a:p>
            <a:pPr marL="609494" lvl="2" indent="-304747">
              <a:buClr>
                <a:schemeClr val="tx1"/>
              </a:buClr>
              <a:buSzPct val="100000"/>
            </a:pPr>
            <a:r>
              <a:rPr lang="en-US" sz="3200" dirty="0"/>
              <a:t>127.0.0.1 /8</a:t>
            </a:r>
          </a:p>
          <a:p>
            <a:pPr marL="1066693" lvl="1" indent="-457200">
              <a:buFont typeface="Wingdings" panose="05000000000000000000" pitchFamily="2" charset="2"/>
              <a:buChar char="Ø"/>
            </a:pPr>
            <a:r>
              <a:rPr lang="en-US" sz="3400" dirty="0"/>
              <a:t>Known as loopback address</a:t>
            </a:r>
          </a:p>
          <a:p>
            <a:pPr marL="1066693" lvl="1" indent="-457200">
              <a:buFont typeface="Wingdings" panose="05000000000000000000" pitchFamily="2" charset="2"/>
              <a:buChar char="Ø"/>
            </a:pPr>
            <a:r>
              <a:rPr lang="en-US" sz="3400" dirty="0"/>
              <a:t>On most computer systems, </a:t>
            </a:r>
            <a:br>
              <a:rPr lang="en-US" sz="3400" dirty="0"/>
            </a:br>
            <a:r>
              <a:rPr lang="en-US" sz="3400" dirty="0"/>
              <a:t>“</a:t>
            </a:r>
            <a:r>
              <a:rPr lang="en-US" dirty="0"/>
              <a:t>localhost” resolves to the IP </a:t>
            </a:r>
            <a:br>
              <a:rPr lang="en-US" dirty="0"/>
            </a:br>
            <a:r>
              <a:rPr lang="en-US" dirty="0"/>
              <a:t>address 127.0.0.1</a:t>
            </a:r>
          </a:p>
          <a:p>
            <a:pPr marL="609494" lvl="2" indent="-304747">
              <a:buClr>
                <a:schemeClr val="tx1"/>
              </a:buClr>
              <a:buSzPct val="100000"/>
            </a:pPr>
            <a:r>
              <a:rPr lang="en-US" sz="3200" dirty="0"/>
              <a:t>169.254.X.X /16</a:t>
            </a:r>
          </a:p>
          <a:p>
            <a:pPr marL="1066693" lvl="1" indent="-457200">
              <a:buFont typeface="Wingdings" panose="05000000000000000000" pitchFamily="2" charset="2"/>
              <a:buChar char="Ø"/>
            </a:pPr>
            <a:r>
              <a:rPr lang="en-US" sz="3400" dirty="0"/>
              <a:t>When DHCP is not reachable</a:t>
            </a:r>
          </a:p>
          <a:p>
            <a:pPr marL="1066693" lvl="1" indent="-457200">
              <a:buFont typeface="Wingdings" panose="05000000000000000000" pitchFamily="2" charset="2"/>
              <a:buChar char="Ø"/>
            </a:pPr>
            <a:r>
              <a:rPr lang="en-US" sz="3400" dirty="0"/>
              <a:t>Known as APIPA (Microsoft)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CDAD05E-A512-4C13-87E8-2EBEBC48E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Reserved/Special IP Addresses</a:t>
            </a:r>
            <a:endParaRPr lang="bg-BG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0050AC-5BCA-40CB-ABE4-AEB38668EA1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A382414-1F66-4F08-B42B-8443C74DC8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535" y="1178536"/>
            <a:ext cx="5353358" cy="27506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81B35BB-3DC6-41F3-A6FB-0D6FDA6E6E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300" y="3800881"/>
            <a:ext cx="5368400" cy="2793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930181"/>
      </p:ext>
    </p:extLst>
  </p:cSld>
  <p:clrMapOvr>
    <a:masterClrMapping/>
  </p:clrMapOvr>
  <p:transition spd="slow" advClick="0" advTm="5000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D5C86DE-88E4-4CB7-BCE3-C673489EBF7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There are 4 addresses needed for Ethernet communication:</a:t>
            </a:r>
          </a:p>
          <a:p>
            <a:pPr marL="0" indent="0">
              <a:buNone/>
            </a:pPr>
            <a:endParaRPr lang="bg-BG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6028C84-A456-408E-B5DC-F30391A74B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Four addresses required</a:t>
            </a:r>
            <a:endParaRPr lang="bg-B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4CD37C-A9EC-40F0-9B19-EE1D64BD631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F3A230-9599-4030-9383-215CB3F791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012" y="3547431"/>
            <a:ext cx="10109103" cy="2819400"/>
          </a:xfrm>
          <a:prstGeom prst="rect">
            <a:avLst/>
          </a:prstGeom>
          <a:effectLst>
            <a:softEdge rad="63500"/>
          </a:effectLst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70E28687-6D51-4941-BB63-0F14F0D67E4B}"/>
              </a:ext>
            </a:extLst>
          </p:cNvPr>
          <p:cNvGraphicFramePr>
            <a:graphicFrameLocks noGrp="1"/>
          </p:cNvGraphicFramePr>
          <p:nvPr/>
        </p:nvGraphicFramePr>
        <p:xfrm>
          <a:off x="2410691" y="2270760"/>
          <a:ext cx="7481454" cy="1158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40727">
                  <a:extLst>
                    <a:ext uri="{9D8B030D-6E8A-4147-A177-3AD203B41FA5}">
                      <a16:colId xmlns:a16="http://schemas.microsoft.com/office/drawing/2014/main" val="1264003612"/>
                    </a:ext>
                  </a:extLst>
                </a:gridCol>
                <a:gridCol w="3740727">
                  <a:extLst>
                    <a:ext uri="{9D8B030D-6E8A-4147-A177-3AD203B41FA5}">
                      <a16:colId xmlns:a16="http://schemas.microsoft.com/office/drawing/2014/main" val="21823496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342900" indent="-342900" algn="l">
                        <a:buFont typeface="Wingdings" panose="05000000000000000000" pitchFamily="2" charset="2"/>
                        <a:buChar char="§"/>
                      </a:pPr>
                      <a:r>
                        <a:rPr lang="en-US" sz="3200" dirty="0"/>
                        <a:t>Source IP</a:t>
                      </a:r>
                      <a:endParaRPr lang="bg-BG" sz="3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algn="l" defTabSz="1218438" rtl="0" eaLnBrk="1" latinLnBrk="1" hangingPunct="1">
                        <a:buFont typeface="Wingdings" panose="05000000000000000000" pitchFamily="2" charset="2"/>
                        <a:buChar char="§"/>
                      </a:pPr>
                      <a:r>
                        <a:rPr lang="en-US" sz="3200" kern="1200" dirty="0"/>
                        <a:t>Destination IP</a:t>
                      </a:r>
                      <a:endParaRPr lang="bg-BG" sz="3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16002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42900" indent="-342900" algn="l" defTabSz="1218438" rtl="0" eaLnBrk="1" latinLnBrk="1" hangingPunct="1">
                        <a:buFont typeface="Wingdings" panose="05000000000000000000" pitchFamily="2" charset="2"/>
                        <a:buChar char="§"/>
                      </a:pPr>
                      <a:r>
                        <a:rPr lang="en-US" sz="3200" kern="1200" dirty="0"/>
                        <a:t>Source MAC</a:t>
                      </a:r>
                      <a:endParaRPr lang="bg-BG" sz="3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algn="l" defTabSz="1218438" rtl="0" eaLnBrk="1" latinLnBrk="1" hangingPunct="1">
                        <a:buFont typeface="Wingdings" panose="05000000000000000000" pitchFamily="2" charset="2"/>
                        <a:buChar char="§"/>
                      </a:pPr>
                      <a:r>
                        <a:rPr lang="en-US" sz="3200" kern="1200" dirty="0"/>
                        <a:t>Destination MAC</a:t>
                      </a:r>
                      <a:endParaRPr lang="bg-BG" sz="3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50374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20616242"/>
      </p:ext>
    </p:extLst>
  </p:cSld>
  <p:clrMapOvr>
    <a:masterClrMapping/>
  </p:clrMapOvr>
  <p:transition spd="slow" advClick="0" advTm="5000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type="body" sz="quarter" idx="13"/>
          </p:nvPr>
        </p:nvSpPr>
        <p:spPr>
          <a:xfrm>
            <a:off x="196767" y="1371604"/>
            <a:ext cx="8956470" cy="4918359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Lecture 1: Introduction to networking</a:t>
            </a:r>
          </a:p>
          <a:p>
            <a:r>
              <a:rPr lang="en-US" dirty="0"/>
              <a:t>Lecture 2: IP addresses and host-to-host </a:t>
            </a:r>
            <a:br>
              <a:rPr lang="en-US" dirty="0"/>
            </a:br>
            <a:r>
              <a:rPr lang="en-US" dirty="0"/>
              <a:t>communication</a:t>
            </a:r>
          </a:p>
          <a:p>
            <a:r>
              <a:rPr lang="en-US" dirty="0"/>
              <a:t>Lecture 3: Network access, security and VLANS</a:t>
            </a:r>
          </a:p>
          <a:p>
            <a:r>
              <a:rPr lang="en-US" dirty="0"/>
              <a:t>Lecture 4: Layer 2 redundancy – STP</a:t>
            </a:r>
          </a:p>
          <a:p>
            <a:r>
              <a:rPr lang="en-US" dirty="0"/>
              <a:t>Lecture 5: IP services and basic routing</a:t>
            </a:r>
          </a:p>
          <a:p>
            <a:r>
              <a:rPr lang="en-US" dirty="0"/>
              <a:t>Lecture 6: Dynamic routing with OSPF</a:t>
            </a:r>
          </a:p>
          <a:p>
            <a:r>
              <a:rPr lang="en-US" dirty="0"/>
              <a:t>Lecture 7: Practice – Demonstrations with physical devices</a:t>
            </a:r>
            <a:endParaRPr lang="bg-BG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p:transition spd="slow" advClick="0" advTm="5000">
    <p:push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4865A94F-B212-49EA-BE2B-A82913075EDB}"/>
              </a:ext>
            </a:extLst>
          </p:cNvPr>
          <p:cNvSpPr>
            <a:spLocks noGrp="1"/>
          </p:cNvSpPr>
          <p:nvPr>
            <p:ph type="pic" idx="4294967295"/>
          </p:nvPr>
        </p:nvSpPr>
        <p:spPr>
          <a:xfrm>
            <a:off x="-3178" y="1095377"/>
            <a:ext cx="6376254" cy="5610664"/>
          </a:xfrm>
        </p:spPr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52CAE1-C9BE-4F19-8499-580C3A2AA57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Used to find the MAC </a:t>
            </a:r>
            <a:br>
              <a:rPr lang="en-US" dirty="0"/>
            </a:br>
            <a:r>
              <a:rPr lang="en-US" dirty="0"/>
              <a:t>address of the destination</a:t>
            </a:r>
          </a:p>
          <a:p>
            <a:r>
              <a:rPr lang="en-US" dirty="0"/>
              <a:t>Uses </a:t>
            </a:r>
            <a:r>
              <a:rPr lang="en-US" dirty="0">
                <a:solidFill>
                  <a:srgbClr val="F0A22E"/>
                </a:solidFill>
              </a:rPr>
              <a:t>Broadcast</a:t>
            </a:r>
            <a:endParaRPr lang="bg-BG" dirty="0">
              <a:solidFill>
                <a:srgbClr val="F0A22E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57253A-7664-48BC-973D-84001D6CD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ARP: Address Resolution  Protocol</a:t>
            </a:r>
            <a:endParaRPr lang="bg-BG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BE6E53-0665-40AB-A5BF-5EBC0417B20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6" name="Picture 2" descr="Image result for ARP">
            <a:extLst>
              <a:ext uri="{FF2B5EF4-FFF2-40B4-BE49-F238E27FC236}">
                <a16:creationId xmlns:a16="http://schemas.microsoft.com/office/drawing/2014/main" id="{DFC2230C-B17D-452B-9934-7920A4B3EE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27" y="2085078"/>
            <a:ext cx="6376254" cy="3631261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4876188"/>
      </p:ext>
    </p:extLst>
  </p:cSld>
  <p:clrMapOvr>
    <a:masterClrMapping/>
  </p:clrMapOvr>
  <p:transition spd="slow" advClick="0" advTm="5000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0DF018A-594D-4312-890D-64B05FC5E78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Source and destination MAC addresses are constant</a:t>
            </a:r>
          </a:p>
          <a:p>
            <a:r>
              <a:rPr lang="en-US" dirty="0"/>
              <a:t>Source and destination IP addresses are constant</a:t>
            </a:r>
          </a:p>
          <a:p>
            <a:pPr marL="0" indent="0">
              <a:buNone/>
            </a:pPr>
            <a:endParaRPr lang="bg-BG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A46A5FE-D135-4E78-B74A-5079614983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 communication (without router)</a:t>
            </a:r>
            <a:endParaRPr lang="bg-B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D361E4-A49F-4766-8A67-800EE010CF9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B593CC-1638-4208-9897-452B9C421F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200" y="3555642"/>
            <a:ext cx="11123599" cy="2106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915078"/>
      </p:ext>
    </p:extLst>
  </p:cSld>
  <p:clrMapOvr>
    <a:masterClrMapping/>
  </p:clrMapOvr>
  <p:transition spd="slow" advClick="0" advTm="5000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E55AA46-4CA0-47AD-9A45-183C8C0B96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9627850" cy="882654"/>
          </a:xfrm>
        </p:spPr>
        <p:txBody>
          <a:bodyPr>
            <a:normAutofit/>
          </a:bodyPr>
          <a:lstStyle/>
          <a:p>
            <a:r>
              <a:rPr lang="en-US" dirty="0"/>
              <a:t>Host-to-Host Communication With Routers </a:t>
            </a:r>
            <a:endParaRPr lang="bg-B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E6DA9A-B606-4630-B51C-100D7E9A7BF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AA4204-5BA8-4CFC-AE97-5D0D6963C3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2814" y="1200430"/>
            <a:ext cx="8839200" cy="2228570"/>
          </a:xfrm>
          <a:prstGeom prst="roundRect">
            <a:avLst/>
          </a:prstGeom>
          <a:effectLst>
            <a:softEdge rad="3175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65DE23A-46C4-4D88-851B-3ACC50CE4F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715" y="4039729"/>
            <a:ext cx="4343400" cy="2512290"/>
          </a:xfrm>
          <a:prstGeom prst="roundRect">
            <a:avLst/>
          </a:prstGeom>
          <a:effectLst>
            <a:softEdge rad="3175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4CE965D-B7A7-4B01-9A02-430C8A5EC5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2414" y="3887218"/>
            <a:ext cx="5753998" cy="2664400"/>
          </a:xfrm>
          <a:prstGeom prst="roundRect">
            <a:avLst/>
          </a:prstGeom>
          <a:effectLst>
            <a:softEdge rad="31750"/>
          </a:effectLst>
        </p:spPr>
      </p:pic>
      <p:sp>
        <p:nvSpPr>
          <p:cNvPr id="11" name="Arrow: Down 10">
            <a:extLst>
              <a:ext uri="{FF2B5EF4-FFF2-40B4-BE49-F238E27FC236}">
                <a16:creationId xmlns:a16="http://schemas.microsoft.com/office/drawing/2014/main" id="{B8F4F674-B44F-47F0-B764-F79168E22E1C}"/>
              </a:ext>
            </a:extLst>
          </p:cNvPr>
          <p:cNvSpPr/>
          <p:nvPr/>
        </p:nvSpPr>
        <p:spPr>
          <a:xfrm rot="844135">
            <a:off x="2891794" y="3251659"/>
            <a:ext cx="304800" cy="81638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71619BA8-32A5-4B19-8670-739FD699EF1D}"/>
              </a:ext>
            </a:extLst>
          </p:cNvPr>
          <p:cNvSpPr/>
          <p:nvPr/>
        </p:nvSpPr>
        <p:spPr>
          <a:xfrm rot="20143354">
            <a:off x="6609232" y="3185865"/>
            <a:ext cx="304800" cy="88338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</p:spTree>
    <p:extLst>
      <p:ext uri="{BB962C8B-B14F-4D97-AF65-F5344CB8AC3E}">
        <p14:creationId xmlns:p14="http://schemas.microsoft.com/office/powerpoint/2010/main" val="3094166108"/>
      </p:ext>
    </p:extLst>
  </p:cSld>
  <p:clrMapOvr>
    <a:masterClrMapping/>
  </p:clrMapOvr>
  <p:transition spd="slow" advClick="0" advTm="5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E55AA46-4CA0-47AD-9A45-183C8C0B96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9627850" cy="882654"/>
          </a:xfrm>
        </p:spPr>
        <p:txBody>
          <a:bodyPr>
            <a:normAutofit fontScale="90000"/>
          </a:bodyPr>
          <a:lstStyle/>
          <a:p>
            <a:r>
              <a:rPr lang="en-US" dirty="0"/>
              <a:t>Host-to-Host Communication With Routers (2) </a:t>
            </a:r>
            <a:endParaRPr lang="bg-B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E6DA9A-B606-4630-B51C-100D7E9A7BF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D872B31-F06A-4DDC-AE1A-449F9EDE67D9}"/>
              </a:ext>
            </a:extLst>
          </p:cNvPr>
          <p:cNvSpPr/>
          <p:nvPr/>
        </p:nvSpPr>
        <p:spPr>
          <a:xfrm>
            <a:off x="554180" y="1350818"/>
            <a:ext cx="11231419" cy="11381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3398" dirty="0"/>
              <a:t>Source and destination MAC addresses are changed at every hop/router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2FC7BA5-7E76-4711-948E-C03D67BB6EF9}"/>
              </a:ext>
            </a:extLst>
          </p:cNvPr>
          <p:cNvGrpSpPr/>
          <p:nvPr/>
        </p:nvGrpSpPr>
        <p:grpSpPr>
          <a:xfrm>
            <a:off x="990600" y="2704960"/>
            <a:ext cx="10210800" cy="3692236"/>
            <a:chOff x="891129" y="1981200"/>
            <a:chExt cx="9818029" cy="3076575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7DB4BB62-0F56-4144-AB96-0A57D8AB31C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1129" y="1981200"/>
              <a:ext cx="9818029" cy="3076575"/>
            </a:xfrm>
            <a:prstGeom prst="roundRect">
              <a:avLst/>
            </a:prstGeom>
          </p:spPr>
        </p:pic>
        <p:sp>
          <p:nvSpPr>
            <p:cNvPr id="14" name="Rectangle 6">
              <a:extLst>
                <a:ext uri="{FF2B5EF4-FFF2-40B4-BE49-F238E27FC236}">
                  <a16:creationId xmlns:a16="http://schemas.microsoft.com/office/drawing/2014/main" id="{B820715A-B177-43A1-832B-4E328F74284A}"/>
                </a:ext>
              </a:extLst>
            </p:cNvPr>
            <p:cNvSpPr/>
            <p:nvPr/>
          </p:nvSpPr>
          <p:spPr>
            <a:xfrm>
              <a:off x="4646612" y="4191000"/>
              <a:ext cx="2743200" cy="457200"/>
            </a:xfrm>
            <a:prstGeom prst="roundRect">
              <a:avLst/>
            </a:prstGeom>
            <a:solidFill>
              <a:srgbClr val="FD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2800"/>
            </a:p>
          </p:txBody>
        </p:sp>
      </p:grpSp>
    </p:spTree>
    <p:extLst>
      <p:ext uri="{BB962C8B-B14F-4D97-AF65-F5344CB8AC3E}">
        <p14:creationId xmlns:p14="http://schemas.microsoft.com/office/powerpoint/2010/main" val="515978943"/>
      </p:ext>
    </p:extLst>
  </p:cSld>
  <p:clrMapOvr>
    <a:masterClrMapping/>
  </p:clrMapOvr>
  <p:transition spd="slow" advClick="0" advTm="5000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A3EE24-AE90-43C3-8AFB-278D29ED5E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It is a (dynamic) table that maps MAC addresses to </a:t>
            </a:r>
            <a:br>
              <a:rPr lang="en-US" dirty="0"/>
            </a:br>
            <a:r>
              <a:rPr lang="en-US" dirty="0"/>
              <a:t>ports</a:t>
            </a:r>
            <a:endParaRPr lang="bg-BG" dirty="0"/>
          </a:p>
          <a:p>
            <a:r>
              <a:rPr lang="en-US" dirty="0"/>
              <a:t>Used to find the proper </a:t>
            </a:r>
            <a:br>
              <a:rPr lang="en-US" dirty="0"/>
            </a:br>
            <a:r>
              <a:rPr lang="en-US" dirty="0"/>
              <a:t>interface when the switch </a:t>
            </a:r>
            <a:br>
              <a:rPr lang="en-US" dirty="0"/>
            </a:br>
            <a:r>
              <a:rPr lang="en-US" dirty="0"/>
              <a:t>forwards a packet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88A56DB-4982-4450-8CA7-34FC9E0CD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MAC address table</a:t>
            </a:r>
            <a:endParaRPr lang="bg-BG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EA29F4-4B4B-4B7B-A239-7CBA6AC108E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009535F-07B3-4A05-B1C4-9EE78AF7C9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428" y="1729023"/>
            <a:ext cx="6099458" cy="4277571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2453278923"/>
      </p:ext>
    </p:extLst>
  </p:cSld>
  <p:clrMapOvr>
    <a:masterClrMapping/>
  </p:clrMapOvr>
  <p:transition spd="slow" advClick="0" advTm="5000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7B6AC1-13CC-4701-8EA5-0F35789A9CA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/>
          </a:bodyPr>
          <a:lstStyle/>
          <a:p>
            <a:r>
              <a:rPr lang="en-US" sz="3600" dirty="0"/>
              <a:t>Different vendors use </a:t>
            </a:r>
            <a:br>
              <a:rPr lang="en-US" sz="3600" dirty="0"/>
            </a:br>
            <a:r>
              <a:rPr lang="en-US" sz="3600" dirty="0"/>
              <a:t>different names but the </a:t>
            </a:r>
            <a:br>
              <a:rPr lang="en-US" sz="3600" dirty="0"/>
            </a:br>
            <a:r>
              <a:rPr lang="en-US" sz="3600" dirty="0"/>
              <a:t>logic is similar</a:t>
            </a:r>
          </a:p>
          <a:p>
            <a:r>
              <a:rPr lang="en-US" sz="3600" dirty="0"/>
              <a:t>Typical CLI modes:</a:t>
            </a:r>
          </a:p>
          <a:p>
            <a:pPr lvl="1"/>
            <a:r>
              <a:rPr lang="en-US" sz="3100" dirty="0"/>
              <a:t>Read-only (User)</a:t>
            </a:r>
          </a:p>
          <a:p>
            <a:pPr lvl="1"/>
            <a:r>
              <a:rPr lang="en-US" sz="3100" dirty="0"/>
              <a:t>Read-write (Privilege)</a:t>
            </a:r>
          </a:p>
          <a:p>
            <a:pPr lvl="1"/>
            <a:r>
              <a:rPr lang="en-US" sz="3100" dirty="0"/>
              <a:t>Configuration (Global config)</a:t>
            </a:r>
          </a:p>
          <a:p>
            <a:pPr lvl="1"/>
            <a:r>
              <a:rPr lang="en-US" sz="3100" dirty="0"/>
              <a:t>Sub-configuration</a:t>
            </a:r>
            <a:endParaRPr lang="bg-BG" sz="31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4CA2688-105B-49DC-827F-FC6EAE795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Command Line Introduction </a:t>
            </a:r>
            <a:endParaRPr lang="bg-BG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C7FB41-6468-4AD4-A993-2163737CE48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EFA235-6257-4155-9DC5-EDB0A44CF2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353" y="1640648"/>
            <a:ext cx="6056723" cy="4259079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1234154014"/>
      </p:ext>
    </p:extLst>
  </p:cSld>
  <p:clrMapOvr>
    <a:masterClrMapping/>
  </p:clrMapOvr>
  <p:transition spd="slow" advClick="0" advTm="5000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2305E96-4813-4938-8AAA-983FCAC0A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Command line</a:t>
            </a:r>
            <a:endParaRPr lang="bg-B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1C7D6D-7CD2-430C-9A57-8ADCD628AC4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4235F4D-947E-450C-8D60-844E0B28AC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5644" y="1367363"/>
            <a:ext cx="6077040" cy="3961084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A1747FA-4DF5-4D64-B5D9-A4EEEFBA464C}"/>
              </a:ext>
            </a:extLst>
          </p:cNvPr>
          <p:cNvSpPr/>
          <p:nvPr/>
        </p:nvSpPr>
        <p:spPr>
          <a:xfrm>
            <a:off x="329317" y="2276958"/>
            <a:ext cx="2793199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400" dirty="0">
                <a:solidFill>
                  <a:schemeClr val="bg1"/>
                </a:solidFill>
              </a:rPr>
              <a:t>type “enable”</a:t>
            </a:r>
            <a:endParaRPr lang="bg-BG" sz="3400" dirty="0">
              <a:solidFill>
                <a:schemeClr val="bg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DB14ED2-1FAA-4EF6-9056-FFB80720DB05}"/>
              </a:ext>
            </a:extLst>
          </p:cNvPr>
          <p:cNvSpPr/>
          <p:nvPr/>
        </p:nvSpPr>
        <p:spPr>
          <a:xfrm>
            <a:off x="329317" y="3099070"/>
            <a:ext cx="4698199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400" dirty="0">
                <a:solidFill>
                  <a:schemeClr val="bg1"/>
                </a:solidFill>
              </a:rPr>
              <a:t>type “configure terminal”</a:t>
            </a:r>
            <a:endParaRPr lang="bg-BG" sz="3400" dirty="0">
              <a:solidFill>
                <a:schemeClr val="bg1"/>
              </a:solidFill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D01E21D-1174-4426-B97D-C9EDCE99EA8C}"/>
              </a:ext>
            </a:extLst>
          </p:cNvPr>
          <p:cNvCxnSpPr>
            <a:stCxn id="13" idx="3"/>
          </p:cNvCxnSpPr>
          <p:nvPr/>
        </p:nvCxnSpPr>
        <p:spPr>
          <a:xfrm flipV="1">
            <a:off x="3122516" y="2575908"/>
            <a:ext cx="3962400" cy="8827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F787B7B-0FFF-468B-87DB-40FC7B7EA8FB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5027516" y="3400939"/>
            <a:ext cx="2057400" cy="5908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BC852EB5-992E-46F9-9BAC-28DBC677A167}"/>
              </a:ext>
            </a:extLst>
          </p:cNvPr>
          <p:cNvSpPr/>
          <p:nvPr/>
        </p:nvSpPr>
        <p:spPr>
          <a:xfrm>
            <a:off x="329316" y="3927485"/>
            <a:ext cx="3402800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400" dirty="0">
                <a:solidFill>
                  <a:schemeClr val="bg1"/>
                </a:solidFill>
              </a:rPr>
              <a:t>Interface, VLAN, routing, etc. </a:t>
            </a:r>
            <a:endParaRPr lang="bg-BG" sz="3400" dirty="0">
              <a:solidFill>
                <a:schemeClr val="bg1"/>
              </a:solidFill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672A859-4F60-4BED-B2FB-FC612FC8929D}"/>
              </a:ext>
            </a:extLst>
          </p:cNvPr>
          <p:cNvCxnSpPr>
            <a:cxnSpLocks/>
          </p:cNvCxnSpPr>
          <p:nvPr/>
        </p:nvCxnSpPr>
        <p:spPr>
          <a:xfrm>
            <a:off x="3655916" y="4294869"/>
            <a:ext cx="3429000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50D0F3B5-0AA7-4471-AE1D-228FAFA27722}"/>
              </a:ext>
            </a:extLst>
          </p:cNvPr>
          <p:cNvSpPr/>
          <p:nvPr/>
        </p:nvSpPr>
        <p:spPr>
          <a:xfrm>
            <a:off x="6856316" y="5793458"/>
            <a:ext cx="4190375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400" dirty="0">
                <a:solidFill>
                  <a:schemeClr val="bg1"/>
                </a:solidFill>
              </a:rPr>
              <a:t>to go back, type “exit”</a:t>
            </a:r>
            <a:endParaRPr lang="bg-BG" sz="3400" dirty="0">
              <a:solidFill>
                <a:schemeClr val="bg1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8EC96A2-6C72-44BA-A8C7-8D235F14B2CF}"/>
              </a:ext>
            </a:extLst>
          </p:cNvPr>
          <p:cNvGrpSpPr/>
          <p:nvPr/>
        </p:nvGrpSpPr>
        <p:grpSpPr>
          <a:xfrm>
            <a:off x="7999316" y="2620931"/>
            <a:ext cx="2057400" cy="3184232"/>
            <a:chOff x="7923212" y="2396170"/>
            <a:chExt cx="2057400" cy="3246546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9E6CE36E-2916-481A-A284-D605DA409BB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923212" y="4051005"/>
              <a:ext cx="2057400" cy="1591711"/>
            </a:xfrm>
            <a:prstGeom prst="straightConnector1">
              <a:avLst/>
            </a:prstGeom>
            <a:ln w="28575">
              <a:solidFill>
                <a:schemeClr val="bg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8D161E1D-0843-4585-9C79-70ADB9EF3A4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923212" y="3255150"/>
              <a:ext cx="2057400" cy="2387566"/>
            </a:xfrm>
            <a:prstGeom prst="straightConnector1">
              <a:avLst/>
            </a:prstGeom>
            <a:ln w="28575">
              <a:solidFill>
                <a:schemeClr val="bg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6280511D-A2BF-4F99-A30B-76AF4C066A1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923212" y="2396170"/>
              <a:ext cx="2057400" cy="3246546"/>
            </a:xfrm>
            <a:prstGeom prst="straightConnector1">
              <a:avLst/>
            </a:prstGeom>
            <a:ln w="28575">
              <a:solidFill>
                <a:schemeClr val="bg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40143735"/>
      </p:ext>
    </p:extLst>
  </p:cSld>
  <p:clrMapOvr>
    <a:masterClrMapping/>
  </p:clrMapOvr>
  <p:transition spd="slow" advClick="0" advTm="5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7" grpId="0"/>
      <p:bldP spid="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B94BA49-86CF-48F5-92BD-D42F0F5855F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Ping (Layer 3)</a:t>
            </a:r>
          </a:p>
          <a:p>
            <a:r>
              <a:rPr lang="en-US" dirty="0"/>
              <a:t>Traceroute (Layer 3)</a:t>
            </a:r>
          </a:p>
          <a:p>
            <a:r>
              <a:rPr lang="en-US" dirty="0"/>
              <a:t>LLDP (Layer 2)</a:t>
            </a:r>
          </a:p>
          <a:p>
            <a:r>
              <a:rPr lang="en-US" dirty="0"/>
              <a:t>CDP (Layer 2)</a:t>
            </a:r>
            <a:endParaRPr lang="bg-BG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C2617CF-4043-463E-A04A-9AF11A1126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Connectivity Checks</a:t>
            </a:r>
            <a:endParaRPr lang="bg-B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8EA422-A23A-4481-8811-F232CC9C036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794987"/>
      </p:ext>
    </p:extLst>
  </p:cSld>
  <p:clrMapOvr>
    <a:masterClrMapping/>
  </p:clrMapOvr>
  <p:transition spd="slow" advClick="0" advTm="5000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6814D13-8B10-449A-ACDF-10D64A29AE3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109" y="4704824"/>
            <a:ext cx="10961783" cy="1482911"/>
          </a:xfrm>
        </p:spPr>
        <p:txBody>
          <a:bodyPr/>
          <a:lstStyle/>
          <a:p>
            <a:r>
              <a:rPr lang="en-US" dirty="0"/>
              <a:t>Lecture 3: Network access, security </a:t>
            </a:r>
            <a:br>
              <a:rPr lang="en-US" dirty="0"/>
            </a:br>
            <a:r>
              <a:rPr lang="en-US" dirty="0"/>
              <a:t>and VLANS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60781454"/>
      </p:ext>
    </p:extLst>
  </p:cSld>
  <p:clrMapOvr>
    <a:masterClrMapping/>
  </p:clrMapOvr>
  <p:transition spd="slow" advClick="0" advTm="5000">
    <p:push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6512144" y="1340428"/>
            <a:ext cx="5507349" cy="5027884"/>
          </a:xfrm>
        </p:spPr>
        <p:txBody>
          <a:bodyPr>
            <a:normAutofit lnSpcReduction="10000"/>
          </a:bodyPr>
          <a:lstStyle/>
          <a:p>
            <a:r>
              <a:rPr lang="en-US" sz="3200" dirty="0"/>
              <a:t>The configuration file must </a:t>
            </a:r>
            <a:br>
              <a:rPr lang="en-US" sz="3200" dirty="0"/>
            </a:br>
            <a:r>
              <a:rPr lang="en-US" sz="3200" dirty="0"/>
              <a:t>be saved to survive reboot</a:t>
            </a:r>
          </a:p>
          <a:p>
            <a:r>
              <a:rPr lang="en-US" sz="3200" dirty="0"/>
              <a:t>To save the running </a:t>
            </a:r>
            <a:br>
              <a:rPr lang="en-US" sz="3200" dirty="0"/>
            </a:br>
            <a:r>
              <a:rPr lang="en-US" sz="3200" dirty="0"/>
              <a:t>configuration file (stored in </a:t>
            </a:r>
            <a:br>
              <a:rPr lang="en-US" sz="3200" dirty="0"/>
            </a:br>
            <a:r>
              <a:rPr lang="en-US" sz="3200" dirty="0"/>
              <a:t>RAM) to the startup </a:t>
            </a:r>
            <a:br>
              <a:rPr lang="en-US" sz="3200" dirty="0"/>
            </a:br>
            <a:r>
              <a:rPr lang="en-US" sz="3200" dirty="0"/>
              <a:t>configuration file (stored in </a:t>
            </a:r>
            <a:br>
              <a:rPr lang="en-US" sz="3200" dirty="0"/>
            </a:br>
            <a:r>
              <a:rPr lang="en-US" sz="3200" dirty="0"/>
              <a:t>NVRAM), use either:</a:t>
            </a:r>
          </a:p>
          <a:p>
            <a:pPr marL="800100" lvl="2" indent="-303213">
              <a:buClr>
                <a:schemeClr val="tx1"/>
              </a:buClr>
            </a:pPr>
            <a:r>
              <a:rPr lang="en-US" sz="3100" dirty="0">
                <a:solidFill>
                  <a:schemeClr val="bg1"/>
                </a:solidFill>
              </a:rPr>
              <a:t>copy run start</a:t>
            </a:r>
          </a:p>
          <a:p>
            <a:pPr marL="800100" lvl="2" indent="-303213">
              <a:buClr>
                <a:schemeClr val="tx1"/>
              </a:buClr>
            </a:pPr>
            <a:r>
              <a:rPr lang="en-US" sz="3100" dirty="0">
                <a:solidFill>
                  <a:schemeClr val="bg1"/>
                </a:solidFill>
              </a:rPr>
              <a:t>write memory </a:t>
            </a:r>
            <a:endParaRPr lang="bg-BG" sz="3100" dirty="0">
              <a:solidFill>
                <a:schemeClr val="bg1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Saving the configuration</a:t>
            </a:r>
            <a:endParaRPr lang="bg-BG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310062" y="2513802"/>
            <a:ext cx="3573145" cy="2395082"/>
          </a:xfrm>
          <a:prstGeom prst="rect">
            <a:avLst/>
          </a:prstGeom>
          <a:solidFill>
            <a:schemeClr val="accent1"/>
          </a:solidFill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 dirty="0"/>
          </a:p>
        </p:txBody>
      </p:sp>
      <p:sp>
        <p:nvSpPr>
          <p:cNvPr id="8" name="Rectangle 7"/>
          <p:cNvSpPr/>
          <p:nvPr/>
        </p:nvSpPr>
        <p:spPr>
          <a:xfrm>
            <a:off x="2577265" y="3301205"/>
            <a:ext cx="1240883" cy="96144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running config</a:t>
            </a:r>
            <a:endParaRPr lang="bg-BG" b="1" dirty="0">
              <a:solidFill>
                <a:srgbClr val="00B05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439355" y="3301206"/>
            <a:ext cx="1240883" cy="96144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startup config</a:t>
            </a:r>
            <a:endParaRPr lang="bg-BG" b="1" dirty="0">
              <a:solidFill>
                <a:srgbClr val="00B05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20942" y="3074042"/>
            <a:ext cx="15923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configuration</a:t>
            </a:r>
          </a:p>
          <a:p>
            <a:r>
              <a:rPr lang="en-US" sz="2000" b="1" dirty="0">
                <a:solidFill>
                  <a:schemeClr val="bg1"/>
                </a:solidFill>
              </a:rPr>
              <a:t>changes</a:t>
            </a:r>
            <a:endParaRPr lang="bg-BG" sz="2000" b="1" dirty="0">
              <a:solidFill>
                <a:schemeClr val="bg1"/>
              </a:solidFill>
            </a:endParaRPr>
          </a:p>
        </p:txBody>
      </p:sp>
      <p:sp>
        <p:nvSpPr>
          <p:cNvPr id="11" name="Arrow: Right 8"/>
          <p:cNvSpPr/>
          <p:nvPr/>
        </p:nvSpPr>
        <p:spPr>
          <a:xfrm>
            <a:off x="512206" y="3716078"/>
            <a:ext cx="1986464" cy="190743"/>
          </a:xfrm>
          <a:prstGeom prst="rightArrow">
            <a:avLst>
              <a:gd name="adj1" fmla="val 50000"/>
              <a:gd name="adj2" fmla="val 62646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12" name="Arrow: Curved Down 9"/>
          <p:cNvSpPr/>
          <p:nvPr/>
        </p:nvSpPr>
        <p:spPr>
          <a:xfrm>
            <a:off x="3474436" y="2655479"/>
            <a:ext cx="1185902" cy="552465"/>
          </a:xfrm>
          <a:prstGeom prst="curvedDown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1759304"/>
      </p:ext>
    </p:extLst>
  </p:cSld>
  <p:clrMapOvr>
    <a:masterClrMapping/>
  </p:clrMapOvr>
  <p:transition spd="slow" advClick="0" advTm="5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 animBg="1"/>
      <p:bldP spid="1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64F0C5E-5E4B-4A44-9B80-4654B2D989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109" y="4704824"/>
            <a:ext cx="10961783" cy="829701"/>
          </a:xfrm>
        </p:spPr>
        <p:txBody>
          <a:bodyPr/>
          <a:lstStyle/>
          <a:p>
            <a:r>
              <a:rPr lang="en-US" dirty="0"/>
              <a:t>Lecture 1: Introduction to networking</a:t>
            </a:r>
          </a:p>
        </p:txBody>
      </p:sp>
    </p:spTree>
    <p:extLst>
      <p:ext uri="{BB962C8B-B14F-4D97-AF65-F5344CB8AC3E}">
        <p14:creationId xmlns:p14="http://schemas.microsoft.com/office/powerpoint/2010/main" val="1162277147"/>
      </p:ext>
    </p:extLst>
  </p:cSld>
  <p:clrMapOvr>
    <a:masterClrMapping/>
  </p:clrMapOvr>
  <p:transition spd="slow" advClick="0" advTm="5000">
    <p:push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5931619" y="1449231"/>
            <a:ext cx="5507349" cy="5027884"/>
          </a:xfrm>
        </p:spPr>
        <p:txBody>
          <a:bodyPr>
            <a:normAutofit/>
          </a:bodyPr>
          <a:lstStyle/>
          <a:p>
            <a:r>
              <a:rPr lang="en-US" sz="3200" dirty="0"/>
              <a:t>The saved configuration file </a:t>
            </a:r>
            <a:br>
              <a:rPr lang="en-US" sz="3200" dirty="0"/>
            </a:br>
            <a:r>
              <a:rPr lang="en-US" sz="3200" dirty="0"/>
              <a:t>(startup config file) will go </a:t>
            </a:r>
            <a:br>
              <a:rPr lang="en-US" sz="3200" dirty="0"/>
            </a:br>
            <a:r>
              <a:rPr lang="en-US" sz="3200" dirty="0"/>
              <a:t>in the RAM (the running </a:t>
            </a:r>
            <a:br>
              <a:rPr lang="en-US" sz="3200" dirty="0"/>
            </a:br>
            <a:r>
              <a:rPr lang="en-US" sz="3200" dirty="0"/>
              <a:t>config file) when:</a:t>
            </a:r>
          </a:p>
          <a:p>
            <a:pPr lvl="1">
              <a:lnSpc>
                <a:spcPct val="100000"/>
              </a:lnSpc>
            </a:pPr>
            <a:r>
              <a:rPr lang="en-US" sz="3200" dirty="0"/>
              <a:t>the device is restarted</a:t>
            </a:r>
          </a:p>
          <a:p>
            <a:pPr lvl="1">
              <a:lnSpc>
                <a:spcPct val="100000"/>
              </a:lnSpc>
            </a:pPr>
            <a:r>
              <a:rPr lang="en-US" sz="3200" dirty="0"/>
              <a:t>a </a:t>
            </a:r>
            <a:r>
              <a:rPr lang="en-US" sz="3200" dirty="0">
                <a:solidFill>
                  <a:schemeClr val="bg1"/>
                </a:solidFill>
              </a:rPr>
              <a:t>copy start run </a:t>
            </a:r>
            <a:r>
              <a:rPr lang="en-US" sz="3200" dirty="0"/>
              <a:t/>
            </a:r>
            <a:br>
              <a:rPr lang="en-US" sz="3200" dirty="0"/>
            </a:br>
            <a:r>
              <a:rPr lang="en-US" sz="3200" dirty="0"/>
              <a:t>command is executed</a:t>
            </a:r>
            <a:endParaRPr lang="bg-BG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Loading the configuration</a:t>
            </a:r>
            <a:endParaRPr lang="bg-BG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425741" y="2556684"/>
            <a:ext cx="3543377" cy="2366639"/>
          </a:xfrm>
          <a:prstGeom prst="rect">
            <a:avLst/>
          </a:prstGeom>
          <a:solidFill>
            <a:schemeClr val="accent1"/>
          </a:solidFill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 dirty="0"/>
          </a:p>
        </p:txBody>
      </p:sp>
      <p:sp>
        <p:nvSpPr>
          <p:cNvPr id="8" name="Rectangle 7"/>
          <p:cNvSpPr/>
          <p:nvPr/>
        </p:nvSpPr>
        <p:spPr>
          <a:xfrm>
            <a:off x="1769505" y="3344087"/>
            <a:ext cx="1134553" cy="96144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running config</a:t>
            </a:r>
            <a:endParaRPr lang="bg-BG" b="1" dirty="0">
              <a:solidFill>
                <a:srgbClr val="00B05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631595" y="3344088"/>
            <a:ext cx="1134553" cy="96144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startup config</a:t>
            </a:r>
            <a:endParaRPr lang="bg-BG" b="1" dirty="0">
              <a:solidFill>
                <a:srgbClr val="00B050"/>
              </a:solidFill>
            </a:endParaRPr>
          </a:p>
        </p:txBody>
      </p:sp>
      <p:sp>
        <p:nvSpPr>
          <p:cNvPr id="13" name="Arrow: Curved Down 10">
            <a:extLst>
              <a:ext uri="{FF2B5EF4-FFF2-40B4-BE49-F238E27FC236}">
                <a16:creationId xmlns:a16="http://schemas.microsoft.com/office/drawing/2014/main" id="{62F4C0CA-2C74-40F2-97DC-EACF64385699}"/>
              </a:ext>
            </a:extLst>
          </p:cNvPr>
          <p:cNvSpPr/>
          <p:nvPr/>
        </p:nvSpPr>
        <p:spPr>
          <a:xfrm flipH="1">
            <a:off x="2652936" y="2717261"/>
            <a:ext cx="1027486" cy="466249"/>
          </a:xfrm>
          <a:prstGeom prst="curvedDown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3060231"/>
      </p:ext>
    </p:extLst>
  </p:cSld>
  <p:clrMapOvr>
    <a:masterClrMapping/>
  </p:clrMapOvr>
  <p:transition spd="slow" advClick="0" advTm="5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EA79393-FD18-48E8-AD24-EF49E53D242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1"/>
            <a:r>
              <a:rPr lang="en-US" dirty="0"/>
              <a:t>Out-of-band: </a:t>
            </a:r>
          </a:p>
          <a:p>
            <a:pPr lvl="2"/>
            <a:r>
              <a:rPr lang="en-US" dirty="0"/>
              <a:t>Management traffic uses separate path from the user traffic</a:t>
            </a:r>
          </a:p>
          <a:p>
            <a:pPr lvl="2"/>
            <a:r>
              <a:rPr lang="en-US" dirty="0"/>
              <a:t>Typical protocol: </a:t>
            </a:r>
            <a:r>
              <a:rPr lang="en-US" u="sng" dirty="0"/>
              <a:t>Console</a:t>
            </a:r>
            <a:r>
              <a:rPr lang="en-US" dirty="0"/>
              <a:t> </a:t>
            </a:r>
          </a:p>
          <a:p>
            <a:r>
              <a:rPr lang="en-US" dirty="0"/>
              <a:t>In-band management</a:t>
            </a:r>
          </a:p>
          <a:p>
            <a:pPr lvl="2"/>
            <a:r>
              <a:rPr lang="en-US" dirty="0"/>
              <a:t>Management traffic travels the same path as user traffic</a:t>
            </a:r>
          </a:p>
          <a:p>
            <a:pPr lvl="2"/>
            <a:r>
              <a:rPr lang="en-US" dirty="0"/>
              <a:t>Typical protocols: </a:t>
            </a:r>
            <a:r>
              <a:rPr lang="en-US" u="sng" dirty="0"/>
              <a:t>Telnet, SSH, SNMP, Web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680CC10-B880-43BC-8161-B461A90CCE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Out-of-band vs in-band management</a:t>
            </a:r>
            <a:endParaRPr lang="bg-B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CE55DE-D03E-4C6C-AB5B-EC81941BFF7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2550658"/>
      </p:ext>
    </p:extLst>
  </p:cSld>
  <p:clrMapOvr>
    <a:masterClrMapping/>
  </p:clrMapOvr>
  <p:transition spd="slow" advClick="0" advTm="5000">
    <p:push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9231187-410B-439A-B9BE-7AB09F9113C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09916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dirty="0">
                <a:solidFill>
                  <a:schemeClr val="bg1"/>
                </a:solidFill>
              </a:rPr>
              <a:t>Physically</a:t>
            </a:r>
            <a:r>
              <a:rPr lang="en-US" dirty="0"/>
              <a:t> secure the devices</a:t>
            </a:r>
          </a:p>
          <a:p>
            <a:r>
              <a:rPr lang="en-US" dirty="0"/>
              <a:t>Use </a:t>
            </a:r>
            <a:r>
              <a:rPr lang="en-US" dirty="0">
                <a:solidFill>
                  <a:schemeClr val="bg1"/>
                </a:solidFill>
              </a:rPr>
              <a:t>SSH</a:t>
            </a:r>
            <a:r>
              <a:rPr lang="en-US" dirty="0"/>
              <a:t> instead of Telnet</a:t>
            </a:r>
          </a:p>
          <a:p>
            <a:r>
              <a:rPr lang="en-US" dirty="0"/>
              <a:t>Use </a:t>
            </a:r>
            <a:r>
              <a:rPr lang="en-US" dirty="0">
                <a:solidFill>
                  <a:schemeClr val="bg1"/>
                </a:solidFill>
              </a:rPr>
              <a:t>SNMPv3</a:t>
            </a:r>
            <a:r>
              <a:rPr lang="en-US" dirty="0"/>
              <a:t> instead of v1 or v2</a:t>
            </a:r>
          </a:p>
          <a:p>
            <a:r>
              <a:rPr lang="en-US" dirty="0"/>
              <a:t>Use </a:t>
            </a:r>
            <a:r>
              <a:rPr lang="en-US" dirty="0">
                <a:solidFill>
                  <a:schemeClr val="bg1"/>
                </a:solidFill>
              </a:rPr>
              <a:t>HTTPS</a:t>
            </a:r>
            <a:r>
              <a:rPr lang="en-US" dirty="0"/>
              <a:t> instead of HTTP</a:t>
            </a:r>
          </a:p>
          <a:p>
            <a:pPr>
              <a:buClr>
                <a:schemeClr val="tx1"/>
              </a:buClr>
            </a:pPr>
            <a:r>
              <a:rPr lang="en-US" dirty="0">
                <a:solidFill>
                  <a:schemeClr val="bg1"/>
                </a:solidFill>
              </a:rPr>
              <a:t>Out-of-band</a:t>
            </a:r>
            <a:r>
              <a:rPr lang="en-US" dirty="0"/>
              <a:t> management (console) is considered more secure than in-band management</a:t>
            </a:r>
          </a:p>
          <a:p>
            <a:r>
              <a:rPr lang="en-US" dirty="0"/>
              <a:t>Create </a:t>
            </a:r>
            <a:r>
              <a:rPr lang="en-US" dirty="0">
                <a:solidFill>
                  <a:schemeClr val="bg1"/>
                </a:solidFill>
              </a:rPr>
              <a:t>strong passwords </a:t>
            </a:r>
            <a:r>
              <a:rPr lang="en-US" dirty="0"/>
              <a:t>for each privilege level and method of access (console, VTY)  </a:t>
            </a:r>
            <a:endParaRPr lang="bg-BG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E98836D-F24F-448B-80F6-7CD46209F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Secure access - best practices </a:t>
            </a:r>
            <a:endParaRPr lang="bg-B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D2363F-738D-445A-9B5C-8B28084467C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8585692"/>
      </p:ext>
    </p:extLst>
  </p:cSld>
  <p:clrMapOvr>
    <a:masterClrMapping/>
  </p:clrMapOvr>
  <p:transition spd="slow" advClick="0" advTm="5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3EF63C-7467-4511-B6AA-C33D2DA535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384800" y="1353867"/>
            <a:ext cx="6610435" cy="5027884"/>
          </a:xfrm>
        </p:spPr>
        <p:txBody>
          <a:bodyPr/>
          <a:lstStyle/>
          <a:p>
            <a:r>
              <a:rPr lang="en-US" dirty="0"/>
              <a:t>Used to connect to end-user </a:t>
            </a:r>
            <a:br>
              <a:rPr lang="en-US" dirty="0"/>
            </a:br>
            <a:r>
              <a:rPr lang="en-US" dirty="0"/>
              <a:t>devices</a:t>
            </a:r>
          </a:p>
          <a:p>
            <a:r>
              <a:rPr lang="en-US" dirty="0"/>
              <a:t>Can be associated with only one VLAN</a:t>
            </a:r>
          </a:p>
          <a:p>
            <a:r>
              <a:rPr lang="en-US" dirty="0"/>
              <a:t>Uses the “normal” ethernet </a:t>
            </a:r>
            <a:br>
              <a:rPr lang="en-US" dirty="0"/>
            </a:br>
            <a:r>
              <a:rPr lang="en-US" dirty="0"/>
              <a:t>frame where there is no VLAN </a:t>
            </a:r>
            <a:br>
              <a:rPr lang="en-US" dirty="0"/>
            </a:br>
            <a:r>
              <a:rPr lang="en-US" dirty="0"/>
              <a:t>information - </a:t>
            </a:r>
            <a:r>
              <a:rPr lang="en-US" u="sng" dirty="0"/>
              <a:t>no VLAN tag</a:t>
            </a:r>
            <a:endParaRPr lang="bg-BG" u="sn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E49818B-DB38-46EE-91DA-616925789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 (untagged) ports</a:t>
            </a:r>
            <a:endParaRPr lang="bg-BG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AD851C-D55B-444C-88BC-AA152061DDC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998DB9E-9C49-4E24-8C26-48DA20733C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993" y="1817802"/>
            <a:ext cx="4336435" cy="3869433"/>
          </a:xfrm>
          <a:prstGeom prst="rect">
            <a:avLst/>
          </a:prstGeom>
          <a:ln w="57150">
            <a:solidFill>
              <a:schemeClr val="tx1"/>
            </a:solidFill>
          </a:ln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3339876311"/>
      </p:ext>
    </p:extLst>
  </p:cSld>
  <p:clrMapOvr>
    <a:masterClrMapping/>
  </p:clrMapOvr>
  <p:transition spd="slow" advClick="0" advTm="5000">
    <p:push dir="u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3EF63C-7467-4511-B6AA-C33D2DA535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509657" y="1353867"/>
            <a:ext cx="5485578" cy="5027884"/>
          </a:xfrm>
        </p:spPr>
        <p:txBody>
          <a:bodyPr/>
          <a:lstStyle/>
          <a:p>
            <a:r>
              <a:rPr lang="en-US" dirty="0"/>
              <a:t>Used to connect between </a:t>
            </a:r>
            <a:br>
              <a:rPr lang="en-US" dirty="0"/>
            </a:br>
            <a:r>
              <a:rPr lang="en-US" dirty="0"/>
              <a:t>switches</a:t>
            </a:r>
          </a:p>
          <a:p>
            <a:r>
              <a:rPr lang="en-US" dirty="0"/>
              <a:t>Can carry information </a:t>
            </a:r>
            <a:br>
              <a:rPr lang="en-US" dirty="0"/>
            </a:br>
            <a:r>
              <a:rPr lang="en-US" dirty="0"/>
              <a:t>from/to multiple VLANs</a:t>
            </a:r>
          </a:p>
          <a:p>
            <a:r>
              <a:rPr lang="en-US" dirty="0"/>
              <a:t>Uses the 802.1Q tagged </a:t>
            </a:r>
            <a:br>
              <a:rPr lang="en-US" dirty="0"/>
            </a:br>
            <a:r>
              <a:rPr lang="en-US" dirty="0"/>
              <a:t>frame</a:t>
            </a:r>
          </a:p>
          <a:p>
            <a:pPr marL="0" indent="0">
              <a:buNone/>
            </a:pPr>
            <a:endParaRPr lang="bg-B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E49818B-DB38-46EE-91DA-616925789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Trunk (tagged) ports</a:t>
            </a:r>
            <a:endParaRPr lang="bg-BG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AD851C-D55B-444C-88BC-AA152061DDC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3F76A67-63BC-40F0-AD34-A7C6C281A0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597" y="1353867"/>
            <a:ext cx="5730403" cy="2361811"/>
          </a:xfrm>
          <a:prstGeom prst="rect">
            <a:avLst/>
          </a:prstGeom>
          <a:ln w="57150">
            <a:solidFill>
              <a:schemeClr val="tx1"/>
            </a:solidFill>
          </a:ln>
          <a:effectLst>
            <a:softEdge rad="31750"/>
          </a:effectLst>
        </p:spPr>
      </p:pic>
      <p:pic>
        <p:nvPicPr>
          <p:cNvPr id="8" name="Picture 2" descr="https://learningnetwork.cisco.com/servlet/JiveServlet/showImage/2-487679-311714/pastedImage_0.png">
            <a:extLst>
              <a:ext uri="{FF2B5EF4-FFF2-40B4-BE49-F238E27FC236}">
                <a16:creationId xmlns:a16="http://schemas.microsoft.com/office/drawing/2014/main" id="{E23DAF99-FA3D-4527-A583-20FC4F03FB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597" y="3846148"/>
            <a:ext cx="5730403" cy="2587627"/>
          </a:xfrm>
          <a:prstGeom prst="rect">
            <a:avLst/>
          </a:prstGeom>
          <a:noFill/>
          <a:ln w="57150">
            <a:solidFill>
              <a:schemeClr val="bg1"/>
            </a:solidFill>
          </a:ln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5495957"/>
      </p:ext>
    </p:extLst>
  </p:cSld>
  <p:clrMapOvr>
    <a:masterClrMapping/>
  </p:clrMapOvr>
  <p:transition spd="slow" advClick="0" advTm="5000">
    <p:push dir="u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04E35E0-142F-4513-91C0-4B6D00DC2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Tagging between switches</a:t>
            </a:r>
            <a:endParaRPr lang="bg-B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30EA57-1FFB-4434-AFDA-5F30A02DC50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759C30-EFA7-40C7-8014-F11CAC2F15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0806" y="2214489"/>
            <a:ext cx="9166330" cy="3777944"/>
          </a:xfrm>
          <a:prstGeom prst="rect">
            <a:avLst/>
          </a:prstGeom>
          <a:ln w="57150">
            <a:solidFill>
              <a:schemeClr val="tx1"/>
            </a:solidFill>
          </a:ln>
          <a:effectLst>
            <a:softEdge rad="31750"/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DB647F8-53BC-4320-9EA9-FB3B10B3A352}"/>
              </a:ext>
            </a:extLst>
          </p:cNvPr>
          <p:cNvSpPr/>
          <p:nvPr/>
        </p:nvSpPr>
        <p:spPr bwMode="auto">
          <a:xfrm>
            <a:off x="2906357" y="3977282"/>
            <a:ext cx="1072528" cy="486136"/>
          </a:xfrm>
          <a:prstGeom prst="rect">
            <a:avLst/>
          </a:prstGeom>
          <a:solidFill>
            <a:schemeClr val="bg2">
              <a:alpha val="80000"/>
            </a:schemeClr>
          </a:solidFill>
          <a:ln w="57150">
            <a:solidFill>
              <a:schemeClr val="accent6">
                <a:lumMod val="10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b="1" dirty="0">
                <a:solidFill>
                  <a:schemeClr val="accent6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Untagged</a:t>
            </a:r>
            <a:endParaRPr lang="bg-BG" sz="1600" b="1" dirty="0">
              <a:solidFill>
                <a:schemeClr val="accent6">
                  <a:lumMod val="1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33F1460-105C-49C2-AB19-0FC5BEE618E1}"/>
              </a:ext>
            </a:extLst>
          </p:cNvPr>
          <p:cNvGrpSpPr/>
          <p:nvPr/>
        </p:nvGrpSpPr>
        <p:grpSpPr>
          <a:xfrm>
            <a:off x="2998400" y="2307088"/>
            <a:ext cx="1960970" cy="486136"/>
            <a:chOff x="7020983" y="1875528"/>
            <a:chExt cx="2366964" cy="486136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2B0A71F-2D17-46EB-9D5B-F4DA09E68ECE}"/>
                </a:ext>
              </a:extLst>
            </p:cNvPr>
            <p:cNvSpPr/>
            <p:nvPr/>
          </p:nvSpPr>
          <p:spPr bwMode="auto">
            <a:xfrm>
              <a:off x="7020983" y="1875528"/>
              <a:ext cx="2366964" cy="486136"/>
            </a:xfrm>
            <a:prstGeom prst="rect">
              <a:avLst/>
            </a:prstGeom>
            <a:solidFill>
              <a:schemeClr val="bg2">
                <a:alpha val="80000"/>
              </a:schemeClr>
            </a:solidFill>
            <a:ln w="57150">
              <a:solidFill>
                <a:schemeClr val="accent6">
                  <a:lumMod val="10000"/>
                  <a:alpha val="8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001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bg-BG" sz="1600" b="1" dirty="0">
                <a:solidFill>
                  <a:schemeClr val="accent6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2EE4E68D-1753-4B6A-B9B4-945B6291A4A6}"/>
                </a:ext>
              </a:extLst>
            </p:cNvPr>
            <p:cNvSpPr/>
            <p:nvPr/>
          </p:nvSpPr>
          <p:spPr bwMode="auto">
            <a:xfrm>
              <a:off x="7419372" y="1898247"/>
              <a:ext cx="1018543" cy="463417"/>
            </a:xfrm>
            <a:prstGeom prst="roundRect">
              <a:avLst/>
            </a:prstGeom>
            <a:solidFill>
              <a:srgbClr val="6652F8">
                <a:alpha val="80000"/>
              </a:srgbClr>
            </a:solidFill>
            <a:ln w="19050">
              <a:solidFill>
                <a:schemeClr val="tx1">
                  <a:lumMod val="75000"/>
                  <a:alpha val="8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001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600" b="1" dirty="0">
                  <a:solidFill>
                    <a:schemeClr val="accent6">
                      <a:lumMod val="1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VLAN 2</a:t>
              </a:r>
              <a:endParaRPr lang="bg-BG" sz="1600" b="1" dirty="0">
                <a:solidFill>
                  <a:schemeClr val="accent6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4C6E0BE8-D59F-4C69-B0DF-6F783B6FCADD}"/>
              </a:ext>
            </a:extLst>
          </p:cNvPr>
          <p:cNvSpPr/>
          <p:nvPr/>
        </p:nvSpPr>
        <p:spPr bwMode="auto">
          <a:xfrm>
            <a:off x="8085320" y="2329807"/>
            <a:ext cx="1072528" cy="486136"/>
          </a:xfrm>
          <a:prstGeom prst="rect">
            <a:avLst/>
          </a:prstGeom>
          <a:solidFill>
            <a:schemeClr val="bg2">
              <a:alpha val="80000"/>
            </a:schemeClr>
          </a:solidFill>
          <a:ln w="57150">
            <a:solidFill>
              <a:schemeClr val="accent6">
                <a:lumMod val="10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b="1" dirty="0">
                <a:solidFill>
                  <a:schemeClr val="accent6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Untagged</a:t>
            </a:r>
            <a:endParaRPr lang="bg-BG" sz="1600" b="1" dirty="0">
              <a:solidFill>
                <a:schemeClr val="accent6">
                  <a:lumMod val="1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34183234"/>
      </p:ext>
    </p:extLst>
  </p:cSld>
  <p:clrMapOvr>
    <a:masterClrMapping/>
  </p:clrMapOvr>
  <p:transition spd="slow" advClick="0" advTm="5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0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1.85185E-6 L 3.75E-6 0.00046 C -0.00026 -0.00995 -0.00026 -0.01967 -0.00065 -0.02963 C -0.00065 -0.0331 -0.00118 -0.03657 -0.00118 -0.04004 C -0.00118 -0.05324 -0.00078 -0.06666 -0.00065 -0.07986 C -0.00092 -0.09699 -0.00092 -0.11065 -0.0017 -0.12662 C -0.00183 -0.12963 -0.00209 -0.13241 -0.00235 -0.13495 C -0.00326 -0.18217 -0.00404 -0.18842 -0.00287 -0.23009 C -0.00287 -0.23194 -0.00183 -0.23588 -0.00118 -0.23704 C -0.00065 -0.23796 3.75E-6 -0.23819 0.00052 -0.23842 C 0.00299 -0.23889 0.00547 -0.23912 0.00794 -0.23958 C 0.01562 -0.24213 0.00612 -0.23889 0.01757 -0.2419 C 0.01875 -0.24213 0.01979 -0.24282 0.02096 -0.24305 C 0.02903 -0.24421 0.02968 -0.24398 0.03528 -0.24398 L 0.03528 -0.24375 " pathEditMode="relative" rAng="0" ptsTypes="AAAAAAAAAAAAAAA">
                                      <p:cBhvr>
                                        <p:cTn id="13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89" y="-1219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1.11111E-6 L 0.39675 0.00208 " pathEditMode="relative" rAng="0" ptsTypes="AA">
                                      <p:cBhvr>
                                        <p:cTn id="29" dur="3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831" y="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1.85185E-6 L 1.875E-6 1.85185E-6 C -0.00052 0.00856 -0.00026 0.01435 -0.0013 0.02176 C -0.00182 0.0243 -0.00209 0.02685 -0.00261 0.02916 C -0.003 0.03032 -0.003 0.03125 -0.00326 0.03194 C -0.00456 0.03565 -0.00469 0.03449 -0.00638 0.0375 C -0.0069 0.03842 -0.00703 0.03958 -0.00768 0.04051 C -0.00886 0.04166 -0.01133 0.04398 -0.01133 0.04421 L -0.01029 0.24259 " pathEditMode="relative" rAng="0" ptsTypes="AAAAAAAAA">
                                      <p:cBhvr>
                                        <p:cTn id="45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3" y="1213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6" grpId="2" animBg="1"/>
      <p:bldP spid="16" grpId="0" animBg="1"/>
      <p:bldP spid="16" grpId="1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7AB605-CA71-4575-B338-85532689A46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495636" y="1353867"/>
            <a:ext cx="6499600" cy="5027884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Uses IEEE 802.1Q tag to identify </a:t>
            </a:r>
            <a:br>
              <a:rPr lang="en-US" dirty="0"/>
            </a:br>
            <a:r>
              <a:rPr lang="en-US" dirty="0"/>
              <a:t>each frame</a:t>
            </a:r>
          </a:p>
          <a:p>
            <a:r>
              <a:rPr lang="en-US" dirty="0"/>
              <a:t>A trunk carries multiple tagged </a:t>
            </a:r>
            <a:br>
              <a:rPr lang="en-US" dirty="0"/>
            </a:br>
            <a:r>
              <a:rPr lang="en-US" dirty="0"/>
              <a:t>VLANs and (maximum) one </a:t>
            </a:r>
            <a:br>
              <a:rPr lang="en-US" dirty="0"/>
            </a:br>
            <a:r>
              <a:rPr lang="en-US" dirty="0"/>
              <a:t>untagged VLAN</a:t>
            </a:r>
          </a:p>
          <a:p>
            <a:r>
              <a:rPr lang="en-US" dirty="0"/>
              <a:t>The untagged VLAN on a trunk is </a:t>
            </a:r>
            <a:br>
              <a:rPr lang="en-US" dirty="0"/>
            </a:br>
            <a:r>
              <a:rPr lang="en-US" dirty="0"/>
              <a:t>called:</a:t>
            </a:r>
          </a:p>
          <a:p>
            <a:pPr lvl="2"/>
            <a:r>
              <a:rPr lang="en-US" dirty="0"/>
              <a:t>Native VLAN (Cisco)</a:t>
            </a:r>
          </a:p>
          <a:p>
            <a:pPr lvl="2"/>
            <a:r>
              <a:rPr lang="en-US" dirty="0"/>
              <a:t>PVID (HPE Comware)</a:t>
            </a:r>
          </a:p>
          <a:p>
            <a:pPr lvl="2"/>
            <a:r>
              <a:rPr lang="en-US" dirty="0"/>
              <a:t>Untagged VLAN (HPE Provision)</a:t>
            </a:r>
            <a:endParaRPr lang="bg-B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C910665-9357-446A-9C94-57F19C9A4F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Trunk port details</a:t>
            </a:r>
            <a:endParaRPr lang="bg-BG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C6B628-078F-4DFD-ADDC-76EED86FD6D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36</a:t>
            </a:fld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38ABF46-EBE8-4FBB-B3F3-85E2D8490621}"/>
              </a:ext>
            </a:extLst>
          </p:cNvPr>
          <p:cNvGrpSpPr/>
          <p:nvPr/>
        </p:nvGrpSpPr>
        <p:grpSpPr>
          <a:xfrm>
            <a:off x="196764" y="2148223"/>
            <a:ext cx="5140372" cy="3226915"/>
            <a:chOff x="1979612" y="3733800"/>
            <a:chExt cx="6172200" cy="270926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510E40C-724B-4587-8AB7-500B7C2502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79612" y="3733800"/>
              <a:ext cx="6172200" cy="2709266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D398EC4-F531-465F-94FC-1D159BF552DC}"/>
                </a:ext>
              </a:extLst>
            </p:cNvPr>
            <p:cNvSpPr/>
            <p:nvPr/>
          </p:nvSpPr>
          <p:spPr>
            <a:xfrm>
              <a:off x="5103812" y="5562600"/>
              <a:ext cx="1219200" cy="609600"/>
            </a:xfrm>
            <a:prstGeom prst="rect">
              <a:avLst/>
            </a:prstGeom>
            <a:no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2800"/>
            </a:p>
          </p:txBody>
        </p:sp>
      </p:grpSp>
    </p:spTree>
    <p:extLst>
      <p:ext uri="{BB962C8B-B14F-4D97-AF65-F5344CB8AC3E}">
        <p14:creationId xmlns:p14="http://schemas.microsoft.com/office/powerpoint/2010/main" val="2713268794"/>
      </p:ext>
    </p:extLst>
  </p:cSld>
  <p:clrMapOvr>
    <a:masterClrMapping/>
  </p:clrMapOvr>
  <p:transition spd="slow" advClick="0" advTm="5000">
    <p:push dir="u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6814D13-8B10-449A-ACDF-10D64A29AE3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109" y="4704824"/>
            <a:ext cx="10961783" cy="1858401"/>
          </a:xfrm>
        </p:spPr>
        <p:txBody>
          <a:bodyPr/>
          <a:lstStyle/>
          <a:p>
            <a:r>
              <a:rPr lang="en-US" dirty="0"/>
              <a:t>Lecture 4: Layer 2 redundancy - </a:t>
            </a:r>
            <a:br>
              <a:rPr lang="en-US" dirty="0"/>
            </a:br>
            <a:r>
              <a:rPr lang="en-US" dirty="0"/>
              <a:t>Spanning Tree Protocol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827599390"/>
      </p:ext>
    </p:extLst>
  </p:cSld>
  <p:clrMapOvr>
    <a:masterClrMapping/>
  </p:clrMapOvr>
  <p:transition spd="slow" advClick="0" advTm="5000">
    <p:push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AB0E67-8C8B-4A8A-BEB4-70A6DF8CBCC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883564" y="1353867"/>
            <a:ext cx="6111671" cy="5027884"/>
          </a:xfrm>
        </p:spPr>
        <p:txBody>
          <a:bodyPr>
            <a:normAutofit/>
          </a:bodyPr>
          <a:lstStyle/>
          <a:p>
            <a:r>
              <a:rPr lang="en-US" dirty="0"/>
              <a:t>It addresses a problem which </a:t>
            </a:r>
            <a:br>
              <a:rPr lang="en-US" dirty="0"/>
            </a:br>
            <a:r>
              <a:rPr lang="en-US" dirty="0"/>
              <a:t>switches can not handle alone: the </a:t>
            </a:r>
            <a:r>
              <a:rPr lang="en-US" dirty="0">
                <a:solidFill>
                  <a:schemeClr val="bg1"/>
                </a:solidFill>
              </a:rPr>
              <a:t>broadcast storms</a:t>
            </a:r>
          </a:p>
          <a:p>
            <a:r>
              <a:rPr lang="en-US" dirty="0"/>
              <a:t>Without STP, a L2 loop will:</a:t>
            </a:r>
          </a:p>
          <a:p>
            <a:pPr lvl="2"/>
            <a:r>
              <a:rPr lang="en-US" dirty="0"/>
              <a:t>Overload the links</a:t>
            </a:r>
          </a:p>
          <a:p>
            <a:pPr lvl="2"/>
            <a:r>
              <a:rPr lang="en-US" dirty="0"/>
              <a:t>Affect the end devices</a:t>
            </a:r>
          </a:p>
          <a:p>
            <a:pPr lvl="2"/>
            <a:r>
              <a:rPr lang="en-US" dirty="0"/>
              <a:t>Cause MAC table instability</a:t>
            </a:r>
          </a:p>
          <a:p>
            <a:pPr lvl="2"/>
            <a:r>
              <a:rPr lang="en-US" dirty="0"/>
              <a:t>…never stop </a:t>
            </a:r>
            <a:endParaRPr lang="bg-B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175DCA7-386E-4FB6-A379-38D48B665B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Spanning Tree Protocol?</a:t>
            </a:r>
            <a:endParaRPr lang="bg-BG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2E1013-D9C2-4868-A569-30CE04EBF95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A6F7BE-2FB5-4128-9528-7C591BC877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895" y="1912376"/>
            <a:ext cx="5196044" cy="3369487"/>
          </a:xfrm>
          <a:prstGeom prst="rect">
            <a:avLst/>
          </a:prstGeom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3836761655"/>
      </p:ext>
    </p:extLst>
  </p:cSld>
  <p:clrMapOvr>
    <a:masterClrMapping/>
  </p:clrMapOvr>
  <p:transition spd="slow" advClick="0" advTm="5000">
    <p:push dir="u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AB0E67-8C8B-4A8A-BEB4-70A6DF8CBCC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883564" y="1353867"/>
            <a:ext cx="6111671" cy="502788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All STP enabled switches “talk” to each other</a:t>
            </a:r>
          </a:p>
          <a:p>
            <a:r>
              <a:rPr lang="en-US" dirty="0"/>
              <a:t>The management information that they exchange is in the </a:t>
            </a:r>
            <a:br>
              <a:rPr lang="en-US" dirty="0"/>
            </a:br>
            <a:r>
              <a:rPr lang="en-US" dirty="0"/>
              <a:t>form of </a:t>
            </a:r>
            <a:r>
              <a:rPr lang="en-US" dirty="0">
                <a:solidFill>
                  <a:schemeClr val="bg1"/>
                </a:solidFill>
              </a:rPr>
              <a:t>BPDU</a:t>
            </a:r>
            <a:r>
              <a:rPr lang="en-US" dirty="0"/>
              <a:t>s </a:t>
            </a:r>
            <a:br>
              <a:rPr lang="en-US" dirty="0"/>
            </a:br>
            <a:r>
              <a:rPr lang="en-US" dirty="0"/>
              <a:t>(</a:t>
            </a:r>
            <a:r>
              <a:rPr lang="en-US" dirty="0">
                <a:solidFill>
                  <a:schemeClr val="bg1"/>
                </a:solidFill>
              </a:rPr>
              <a:t>B</a:t>
            </a:r>
            <a:r>
              <a:rPr lang="en-US" dirty="0"/>
              <a:t>ridge </a:t>
            </a:r>
            <a:r>
              <a:rPr lang="en-US" dirty="0">
                <a:solidFill>
                  <a:schemeClr val="bg1"/>
                </a:solidFill>
              </a:rPr>
              <a:t>P</a:t>
            </a:r>
            <a:r>
              <a:rPr lang="en-US" dirty="0"/>
              <a:t>rotocol </a:t>
            </a:r>
            <a:r>
              <a:rPr lang="en-US" dirty="0">
                <a:solidFill>
                  <a:schemeClr val="bg1"/>
                </a:solidFill>
              </a:rPr>
              <a:t>D</a:t>
            </a:r>
            <a:r>
              <a:rPr lang="en-US" dirty="0"/>
              <a:t>ata </a:t>
            </a:r>
            <a:r>
              <a:rPr lang="en-US" dirty="0">
                <a:solidFill>
                  <a:schemeClr val="bg1"/>
                </a:solidFill>
              </a:rPr>
              <a:t>U</a:t>
            </a:r>
            <a:r>
              <a:rPr lang="en-US" dirty="0"/>
              <a:t>nits)</a:t>
            </a:r>
          </a:p>
          <a:p>
            <a:r>
              <a:rPr lang="en-US" dirty="0"/>
              <a:t>The goal is to </a:t>
            </a:r>
            <a:r>
              <a:rPr lang="en-US" dirty="0">
                <a:solidFill>
                  <a:schemeClr val="bg1"/>
                </a:solidFill>
              </a:rPr>
              <a:t>logically</a:t>
            </a:r>
            <a:r>
              <a:rPr lang="en-US" dirty="0"/>
              <a:t> block </a:t>
            </a:r>
            <a:br>
              <a:rPr lang="en-US" dirty="0"/>
            </a:br>
            <a:r>
              <a:rPr lang="en-US" dirty="0"/>
              <a:t>one or more ports to prevent </a:t>
            </a:r>
            <a:br>
              <a:rPr lang="en-US" dirty="0"/>
            </a:br>
            <a:r>
              <a:rPr lang="en-US" dirty="0"/>
              <a:t>from loops</a:t>
            </a:r>
            <a:endParaRPr lang="bg-B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175DCA7-386E-4FB6-A379-38D48B665B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Spanning Tree Protocol? (2)</a:t>
            </a:r>
            <a:endParaRPr lang="bg-BG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2E1013-D9C2-4868-A569-30CE04EBF95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39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2162E61-FBA9-4786-B5E9-BCB197B57D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42" y="1917740"/>
            <a:ext cx="5640339" cy="3657600"/>
          </a:xfrm>
          <a:prstGeom prst="rect">
            <a:avLst/>
          </a:prstGeom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2144196650"/>
      </p:ext>
    </p:extLst>
  </p:cSld>
  <p:clrMapOvr>
    <a:masterClrMapping/>
  </p:clrMapOvr>
  <p:transition spd="slow" advClick="0" advTm="5000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6E60246-A670-4E24-B42F-777076B1A05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en-US" dirty="0">
                <a:solidFill>
                  <a:schemeClr val="bg1"/>
                </a:solidFill>
              </a:rPr>
              <a:t>ARPANET</a:t>
            </a:r>
            <a:r>
              <a:rPr lang="en-US" dirty="0"/>
              <a:t> - The </a:t>
            </a:r>
            <a:r>
              <a:rPr lang="en-US" dirty="0">
                <a:solidFill>
                  <a:schemeClr val="bg1"/>
                </a:solidFill>
              </a:rPr>
              <a:t>A</a:t>
            </a:r>
            <a:r>
              <a:rPr lang="en-US" dirty="0"/>
              <a:t>dvanced </a:t>
            </a:r>
            <a:r>
              <a:rPr lang="en-US" dirty="0">
                <a:solidFill>
                  <a:schemeClr val="bg1"/>
                </a:solidFill>
              </a:rPr>
              <a:t>R</a:t>
            </a:r>
            <a:r>
              <a:rPr lang="en-US" dirty="0"/>
              <a:t>esearch </a:t>
            </a:r>
            <a:r>
              <a:rPr lang="en-US" dirty="0">
                <a:solidFill>
                  <a:schemeClr val="bg1"/>
                </a:solidFill>
              </a:rPr>
              <a:t>P</a:t>
            </a:r>
            <a:r>
              <a:rPr lang="en-US" dirty="0"/>
              <a:t>rojects </a:t>
            </a:r>
            <a:r>
              <a:rPr lang="en-US" dirty="0">
                <a:solidFill>
                  <a:schemeClr val="bg1"/>
                </a:solidFill>
              </a:rPr>
              <a:t>A</a:t>
            </a:r>
            <a:r>
              <a:rPr lang="en-US" dirty="0"/>
              <a:t>gency </a:t>
            </a:r>
            <a:r>
              <a:rPr lang="en-US" dirty="0">
                <a:solidFill>
                  <a:schemeClr val="bg1"/>
                </a:solidFill>
              </a:rPr>
              <a:t>NET</a:t>
            </a:r>
            <a:r>
              <a:rPr lang="en-US" dirty="0"/>
              <a:t>work</a:t>
            </a:r>
          </a:p>
          <a:p>
            <a:r>
              <a:rPr lang="en-US" dirty="0"/>
              <a:t>Established in 1969</a:t>
            </a:r>
          </a:p>
          <a:p>
            <a:r>
              <a:rPr lang="en-US" dirty="0"/>
              <a:t>It is the first packet switching network which will use </a:t>
            </a:r>
            <a:r>
              <a:rPr lang="en-US" dirty="0">
                <a:solidFill>
                  <a:schemeClr val="bg1"/>
                </a:solidFill>
              </a:rPr>
              <a:t>TCP/IP</a:t>
            </a:r>
          </a:p>
          <a:p>
            <a:r>
              <a:rPr lang="en-US" dirty="0"/>
              <a:t>It was designed for scientific purposes and to share computer </a:t>
            </a:r>
            <a:br>
              <a:rPr lang="en-US" dirty="0"/>
            </a:br>
            <a:r>
              <a:rPr lang="en-US" dirty="0"/>
              <a:t>resources</a:t>
            </a:r>
          </a:p>
          <a:p>
            <a:r>
              <a:rPr lang="en-US" dirty="0"/>
              <a:t>ARPANET’s purpose was more academic than military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3D65D61-8C57-4091-82EA-B8AD4DB8E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did it start?</a:t>
            </a:r>
            <a:endParaRPr lang="bg-B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DB03A1-1165-4D3A-AB37-079B88B38E6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4104487"/>
      </p:ext>
    </p:extLst>
  </p:cSld>
  <p:clrMapOvr>
    <a:masterClrMapping/>
  </p:clrMapOvr>
  <p:transition spd="slow" advClick="0" advTm="5000">
    <p:push dir="u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8E9742C-3106-4A5E-ABA5-C596236223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09916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AutoNum type="arabicPeriod"/>
            </a:pPr>
            <a:r>
              <a:rPr lang="en-US" dirty="0"/>
              <a:t>Elect the </a:t>
            </a:r>
            <a:r>
              <a:rPr lang="en-US" dirty="0">
                <a:solidFill>
                  <a:schemeClr val="bg1"/>
                </a:solidFill>
              </a:rPr>
              <a:t>Root</a:t>
            </a:r>
            <a:r>
              <a:rPr lang="en-US" dirty="0"/>
              <a:t> switch (Root bridge)</a:t>
            </a:r>
          </a:p>
          <a:p>
            <a:pPr marL="1123843" lvl="2" indent="-514350">
              <a:lnSpc>
                <a:spcPct val="90000"/>
              </a:lnSpc>
            </a:pPr>
            <a:r>
              <a:rPr lang="en-US" dirty="0"/>
              <a:t>This is the switch with the </a:t>
            </a:r>
            <a:r>
              <a:rPr lang="en-US" u="sng" dirty="0"/>
              <a:t>lowest</a:t>
            </a:r>
            <a:r>
              <a:rPr lang="en-US" dirty="0"/>
              <a:t> BID (Bridge ID)</a:t>
            </a:r>
          </a:p>
          <a:p>
            <a:pPr marL="1123843" lvl="2" indent="-514350">
              <a:lnSpc>
                <a:spcPct val="90000"/>
              </a:lnSpc>
            </a:pPr>
            <a:r>
              <a:rPr lang="en-US" dirty="0"/>
              <a:t>BID = Switch Priority and MAC</a:t>
            </a:r>
          </a:p>
          <a:p>
            <a:pPr marL="514350" indent="-514350">
              <a:buAutoNum type="arabicPeriod"/>
            </a:pPr>
            <a:r>
              <a:rPr lang="en-US" dirty="0"/>
              <a:t>Select the </a:t>
            </a:r>
            <a:r>
              <a:rPr lang="en-US" dirty="0">
                <a:solidFill>
                  <a:schemeClr val="bg1"/>
                </a:solidFill>
              </a:rPr>
              <a:t>root ports</a:t>
            </a:r>
          </a:p>
          <a:p>
            <a:pPr marL="1123843" lvl="2" indent="-514350">
              <a:lnSpc>
                <a:spcPct val="90000"/>
              </a:lnSpc>
            </a:pPr>
            <a:r>
              <a:rPr lang="en-US" dirty="0"/>
              <a:t>They have the best cost (lowest) to the Root</a:t>
            </a:r>
          </a:p>
          <a:p>
            <a:pPr marL="1123843" lvl="2" indent="-514350">
              <a:lnSpc>
                <a:spcPct val="90000"/>
              </a:lnSpc>
            </a:pPr>
            <a:r>
              <a:rPr lang="en-US" dirty="0"/>
              <a:t>Selected </a:t>
            </a:r>
            <a:r>
              <a:rPr lang="en-US" u="sng" dirty="0"/>
              <a:t>per switch</a:t>
            </a:r>
          </a:p>
          <a:p>
            <a:pPr marL="514350" indent="-514350">
              <a:buAutoNum type="arabicPeriod"/>
            </a:pPr>
            <a:r>
              <a:rPr lang="en-US" dirty="0"/>
              <a:t>Select the </a:t>
            </a:r>
            <a:r>
              <a:rPr lang="en-US" dirty="0">
                <a:solidFill>
                  <a:schemeClr val="bg1"/>
                </a:solidFill>
              </a:rPr>
              <a:t>designated ports</a:t>
            </a:r>
          </a:p>
          <a:p>
            <a:pPr marL="1123843" lvl="2" indent="-514350">
              <a:lnSpc>
                <a:spcPct val="90000"/>
              </a:lnSpc>
            </a:pPr>
            <a:r>
              <a:rPr lang="en-US" dirty="0"/>
              <a:t>They have the best cost (lowest) to the Root</a:t>
            </a:r>
          </a:p>
          <a:p>
            <a:pPr marL="1123843" lvl="2" indent="-514350">
              <a:lnSpc>
                <a:spcPct val="90000"/>
              </a:lnSpc>
            </a:pPr>
            <a:r>
              <a:rPr lang="en-US" dirty="0"/>
              <a:t>Selected </a:t>
            </a:r>
            <a:r>
              <a:rPr lang="en-US" u="sng" dirty="0"/>
              <a:t>per segment</a:t>
            </a:r>
            <a:r>
              <a:rPr lang="en-US" dirty="0"/>
              <a:t> (connection)</a:t>
            </a:r>
            <a:endParaRPr lang="en-US" u="sng" dirty="0"/>
          </a:p>
          <a:p>
            <a:pPr marL="514350" indent="-514350">
              <a:buAutoNum type="arabicPeriod"/>
            </a:pPr>
            <a:r>
              <a:rPr lang="en-US" dirty="0"/>
              <a:t>All other ports go to </a:t>
            </a:r>
            <a:r>
              <a:rPr lang="en-US" dirty="0">
                <a:solidFill>
                  <a:schemeClr val="bg1"/>
                </a:solidFill>
              </a:rPr>
              <a:t>blocking</a:t>
            </a:r>
            <a:r>
              <a:rPr lang="en-US" dirty="0"/>
              <a:t> state</a:t>
            </a:r>
            <a:endParaRPr lang="bg-BG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6A49A34-2412-4BBC-AFD1-5172CF0AB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STP algorithm</a:t>
            </a:r>
            <a:endParaRPr lang="bg-B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7E227F-E782-4952-953F-DA295845191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4714531"/>
      </p:ext>
    </p:extLst>
  </p:cSld>
  <p:clrMapOvr>
    <a:masterClrMapping/>
  </p:clrMapOvr>
  <p:transition spd="slow" advClick="0" advTm="5000">
    <p:push dir="u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B6768CD-FCA6-4E33-AC20-D8B886B284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If there is a tie situation - the same path cost via different </a:t>
            </a:r>
            <a:br>
              <a:rPr lang="en-US" dirty="0"/>
            </a:br>
            <a:r>
              <a:rPr lang="en-US" dirty="0"/>
              <a:t>paths, use the following tie-breakers:</a:t>
            </a:r>
          </a:p>
          <a:p>
            <a:pPr lvl="2"/>
            <a:r>
              <a:rPr lang="en-US" dirty="0"/>
              <a:t>When selecting Root port or Designated port, chose the </a:t>
            </a:r>
            <a:br>
              <a:rPr lang="en-US" dirty="0"/>
            </a:br>
            <a:r>
              <a:rPr lang="en-US" dirty="0"/>
              <a:t>neighboring switch which has the lowest Bridge ID</a:t>
            </a:r>
          </a:p>
          <a:p>
            <a:pPr lvl="2"/>
            <a:r>
              <a:rPr lang="en-US" dirty="0"/>
              <a:t>If the Bridge ID is the same, select the lowest Port ID (PID)</a:t>
            </a:r>
          </a:p>
          <a:p>
            <a:pPr marL="304747" lvl="2" indent="-304747">
              <a:buClr>
                <a:schemeClr val="tx1"/>
              </a:buClr>
              <a:buSzPct val="100000"/>
            </a:pPr>
            <a:r>
              <a:rPr lang="en-US" sz="3400" dirty="0"/>
              <a:t>Port ID = Port priority and port number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F378B59-5E5B-42CB-822D-B77BB0DBE1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STP tie-breakers</a:t>
            </a:r>
            <a:endParaRPr lang="bg-B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929E4B-11CD-4703-94CA-6CF24ABE94F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4465487"/>
      </p:ext>
    </p:extLst>
  </p:cSld>
  <p:clrMapOvr>
    <a:masterClrMapping/>
  </p:clrMapOvr>
  <p:transition spd="slow" advClick="0" advTm="5000">
    <p:push dir="u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D3C25F-7990-4C3C-A798-FDB7D41C01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564062" y="1353867"/>
            <a:ext cx="5431174" cy="5027884"/>
          </a:xfrm>
        </p:spPr>
        <p:txBody>
          <a:bodyPr/>
          <a:lstStyle/>
          <a:p>
            <a:r>
              <a:rPr lang="en-US" dirty="0"/>
              <a:t>Higher port speed -&gt; </a:t>
            </a:r>
            <a:br>
              <a:rPr lang="en-US" dirty="0"/>
            </a:br>
            <a:r>
              <a:rPr lang="en-US" dirty="0"/>
              <a:t>lower cost</a:t>
            </a:r>
          </a:p>
          <a:p>
            <a:r>
              <a:rPr lang="en-US" dirty="0"/>
              <a:t>The values can be changed by administrator</a:t>
            </a:r>
          </a:p>
          <a:p>
            <a:endParaRPr lang="bg-B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3E1C711-7A01-4216-A4D4-6BA066BBFF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 costs (path cost)</a:t>
            </a:r>
            <a:endParaRPr lang="bg-BG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C46A29-5AA1-4369-A41F-3E8EB15F2DB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42</a:t>
            </a:fld>
            <a:endParaRPr lang="en-US" dirty="0"/>
          </a:p>
        </p:txBody>
      </p:sp>
      <p:pic>
        <p:nvPicPr>
          <p:cNvPr id="6" name="Picture 4" descr="Резултат с изображение за stp path cost">
            <a:extLst>
              <a:ext uri="{FF2B5EF4-FFF2-40B4-BE49-F238E27FC236}">
                <a16:creationId xmlns:a16="http://schemas.microsoft.com/office/drawing/2014/main" id="{0C7A2C28-A9A8-4F18-B2BF-AC39CDE255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057" y="2067891"/>
            <a:ext cx="6191150" cy="3149512"/>
          </a:xfrm>
          <a:prstGeom prst="rect">
            <a:avLst/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0556169"/>
      </p:ext>
    </p:extLst>
  </p:cSld>
  <p:clrMapOvr>
    <a:masterClrMapping/>
  </p:clrMapOvr>
  <p:transition spd="slow" advClick="0" advTm="5000">
    <p:push dir="u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DFEEFC2-0889-4E65-A584-DF0A7E9658D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 number between </a:t>
            </a:r>
            <a:r>
              <a:rPr lang="en-US" dirty="0">
                <a:solidFill>
                  <a:schemeClr val="bg1"/>
                </a:solidFill>
              </a:rPr>
              <a:t>0</a:t>
            </a:r>
            <a:r>
              <a:rPr lang="en-US" dirty="0"/>
              <a:t> and </a:t>
            </a:r>
            <a:r>
              <a:rPr lang="bg-BG" dirty="0">
                <a:solidFill>
                  <a:schemeClr val="bg1"/>
                </a:solidFill>
              </a:rPr>
              <a:t>61440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/>
              <a:t>Must be configured in increments of </a:t>
            </a:r>
            <a:r>
              <a:rPr lang="en-US" dirty="0">
                <a:solidFill>
                  <a:schemeClr val="bg1"/>
                </a:solidFill>
              </a:rPr>
              <a:t>4096</a:t>
            </a:r>
          </a:p>
          <a:p>
            <a:r>
              <a:rPr lang="en-US" dirty="0"/>
              <a:t>Default is </a:t>
            </a:r>
            <a:r>
              <a:rPr lang="en-US" dirty="0">
                <a:solidFill>
                  <a:schemeClr val="bg1"/>
                </a:solidFill>
              </a:rPr>
              <a:t>32768</a:t>
            </a:r>
            <a:r>
              <a:rPr lang="en-US" dirty="0"/>
              <a:t> (+ the VLAN ID)</a:t>
            </a:r>
          </a:p>
          <a:p>
            <a:r>
              <a:rPr lang="en-US" dirty="0"/>
              <a:t>The switch with the </a:t>
            </a:r>
            <a:r>
              <a:rPr lang="en-US" u="sng" dirty="0"/>
              <a:t>lowest</a:t>
            </a:r>
            <a:r>
              <a:rPr lang="en-US" dirty="0"/>
              <a:t> priority will become the Root</a:t>
            </a:r>
          </a:p>
          <a:p>
            <a:r>
              <a:rPr lang="en-US" dirty="0"/>
              <a:t>If equal values -&gt; lowest MAC address wins </a:t>
            </a:r>
            <a:br>
              <a:rPr lang="en-US" dirty="0"/>
            </a:br>
            <a:r>
              <a:rPr lang="en-US" dirty="0"/>
              <a:t>(BID = Priority and MAC)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4BB42CA-76FD-4A91-A644-1F8C8B02E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STP Priority</a:t>
            </a:r>
            <a:endParaRPr lang="bg-B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B7A7E5-15CF-4B09-9703-3178093C348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2935965"/>
      </p:ext>
    </p:extLst>
  </p:cSld>
  <p:clrMapOvr>
    <a:masterClrMapping/>
  </p:clrMapOvr>
  <p:transition spd="slow" advClick="0" advTm="5000">
    <p:push dir="u"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F0C2088-2A93-4805-85B3-315AC251126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en-US" dirty="0">
                <a:solidFill>
                  <a:schemeClr val="bg1"/>
                </a:solidFill>
              </a:rPr>
              <a:t>STP</a:t>
            </a:r>
            <a:r>
              <a:rPr lang="en-US" dirty="0"/>
              <a:t> - Spanning Tree Protocol, IEEE 802.1D</a:t>
            </a:r>
          </a:p>
          <a:p>
            <a:pPr>
              <a:buClr>
                <a:schemeClr val="tx1"/>
              </a:buClr>
            </a:pPr>
            <a:r>
              <a:rPr lang="en-US" dirty="0">
                <a:solidFill>
                  <a:schemeClr val="bg1"/>
                </a:solidFill>
              </a:rPr>
              <a:t>RSTP</a:t>
            </a:r>
            <a:r>
              <a:rPr lang="en-US" dirty="0"/>
              <a:t> - Rapid STP,  IEEE 802.1W</a:t>
            </a:r>
          </a:p>
          <a:p>
            <a:pPr>
              <a:buClr>
                <a:schemeClr val="tx1"/>
              </a:buClr>
            </a:pPr>
            <a:r>
              <a:rPr lang="en-US" dirty="0">
                <a:solidFill>
                  <a:schemeClr val="bg1"/>
                </a:solidFill>
              </a:rPr>
              <a:t>MSTP</a:t>
            </a:r>
            <a:r>
              <a:rPr lang="en-US" dirty="0"/>
              <a:t> - Multiple STP, IEEE 802.1S (802.1Q-2005) </a:t>
            </a:r>
          </a:p>
          <a:p>
            <a:pPr>
              <a:buClr>
                <a:schemeClr val="tx1"/>
              </a:buClr>
            </a:pPr>
            <a:r>
              <a:rPr lang="en-US" dirty="0">
                <a:solidFill>
                  <a:schemeClr val="bg1"/>
                </a:solidFill>
              </a:rPr>
              <a:t>PVST+</a:t>
            </a:r>
            <a:r>
              <a:rPr lang="en-US" dirty="0"/>
              <a:t> - Per-VLAN STP, Cisco proprietary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9D1D1DD-BA40-40F6-B48E-7696B4E74D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Spanning Tree Protocol – Main Flavors</a:t>
            </a:r>
            <a:endParaRPr lang="bg-B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1B34FA-97BB-4493-9AE6-E7A12D1C4E3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9905315"/>
      </p:ext>
    </p:extLst>
  </p:cSld>
  <p:clrMapOvr>
    <a:masterClrMapping/>
  </p:clrMapOvr>
  <p:transition spd="slow" advClick="0" advTm="5000">
    <p:push dir="u"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CB30676-0BB1-452D-9978-EC3CD034E60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3191148"/>
          </a:xfrm>
        </p:spPr>
        <p:txBody>
          <a:bodyPr/>
          <a:lstStyle/>
          <a:p>
            <a:r>
              <a:rPr lang="en-US" dirty="0"/>
              <a:t>Per-VLAN Spanning Tree is Cisco protocol</a:t>
            </a:r>
          </a:p>
          <a:p>
            <a:r>
              <a:rPr lang="en-US" dirty="0"/>
              <a:t>Why? It has a similar idea as MSTP -  </a:t>
            </a:r>
          </a:p>
          <a:p>
            <a:r>
              <a:rPr lang="en-US" dirty="0"/>
              <a:t>Creates a spanning tree topology                            separately</a:t>
            </a:r>
          </a:p>
          <a:p>
            <a:r>
              <a:rPr lang="en-US" dirty="0"/>
              <a:t>PortFast in PVST+ is similar to Edge port in STP/RSTP</a:t>
            </a:r>
            <a:endParaRPr lang="bg-BG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A002FF7-8592-4EC4-8797-263B044AF0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PVST+</a:t>
            </a:r>
            <a:endParaRPr lang="bg-B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906A47-5273-4ACC-9CFD-E2705E90A53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4921D5E1-2E39-400B-B04C-2DE67CC9963B}"/>
              </a:ext>
            </a:extLst>
          </p:cNvPr>
          <p:cNvSpPr txBox="1">
            <a:spLocks/>
          </p:cNvSpPr>
          <p:nvPr/>
        </p:nvSpPr>
        <p:spPr>
          <a:xfrm>
            <a:off x="6973455" y="1894452"/>
            <a:ext cx="4156364" cy="599366"/>
          </a:xfrm>
          <a:prstGeom prst="rect">
            <a:avLst/>
          </a:prstGeom>
        </p:spPr>
        <p:txBody>
          <a:bodyPr vert="horz" lIns="108000" tIns="36000" rIns="108000" bIns="36000" rtlCol="0">
            <a:normAutofit lnSpcReduction="10000"/>
          </a:bodyPr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to distribute the load 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36BFFC76-19E5-4051-8AAD-5E48A515E050}"/>
              </a:ext>
            </a:extLst>
          </p:cNvPr>
          <p:cNvSpPr txBox="1">
            <a:spLocks/>
          </p:cNvSpPr>
          <p:nvPr/>
        </p:nvSpPr>
        <p:spPr>
          <a:xfrm>
            <a:off x="6494435" y="2599730"/>
            <a:ext cx="2869483" cy="599366"/>
          </a:xfrm>
          <a:prstGeom prst="rect">
            <a:avLst/>
          </a:prstGeom>
        </p:spPr>
        <p:txBody>
          <a:bodyPr vert="horz" lIns="108000" tIns="36000" rIns="108000" bIns="36000" rtlCol="0">
            <a:normAutofit lnSpcReduction="10000"/>
          </a:bodyPr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for each VLAN </a:t>
            </a:r>
          </a:p>
        </p:txBody>
      </p:sp>
    </p:spTree>
    <p:extLst>
      <p:ext uri="{BB962C8B-B14F-4D97-AF65-F5344CB8AC3E}">
        <p14:creationId xmlns:p14="http://schemas.microsoft.com/office/powerpoint/2010/main" val="1777604497"/>
      </p:ext>
    </p:extLst>
  </p:cSld>
  <p:clrMapOvr>
    <a:masterClrMapping/>
  </p:clrMapOvr>
  <p:transition spd="slow" advClick="0" advTm="5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475"/>
                            </p:stCondLst>
                            <p:childTnLst>
                              <p:par>
                                <p:cTn id="8" presetID="18" presetClass="emph" presetSubtype="0" fill="hold" nodeType="afterEffect">
                                  <p:stCondLst>
                                    <p:cond delay="75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9" dur="75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A002FF7-8592-4EC4-8797-263B044AF0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PVST+ (3)</a:t>
            </a:r>
            <a:endParaRPr lang="bg-B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906A47-5273-4ACC-9CFD-E2705E90A53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46</a:t>
            </a:fld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0F9C21F-072A-40CB-975B-B518F41258AF}"/>
              </a:ext>
            </a:extLst>
          </p:cNvPr>
          <p:cNvGrpSpPr/>
          <p:nvPr/>
        </p:nvGrpSpPr>
        <p:grpSpPr>
          <a:xfrm>
            <a:off x="7004593" y="2261239"/>
            <a:ext cx="1098550" cy="833421"/>
            <a:chOff x="4768920" y="1479451"/>
            <a:chExt cx="1098550" cy="833421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A264181E-3B2A-46D6-84BD-15B08844B35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99050" y="1874722"/>
              <a:ext cx="590550" cy="43815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CF3AE81-2581-45DD-A670-E4CC93CAED13}"/>
                </a:ext>
              </a:extLst>
            </p:cNvPr>
            <p:cNvSpPr txBox="1"/>
            <p:nvPr/>
          </p:nvSpPr>
          <p:spPr>
            <a:xfrm>
              <a:off x="4768920" y="1479451"/>
              <a:ext cx="1098550" cy="507548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144000" tIns="108000" rIns="144000" bIns="108000" rtlCol="0">
              <a:spAutoFit/>
            </a:bodyPr>
            <a:lstStyle/>
            <a:p>
              <a:pPr algn="l" eaLnBrk="0" hangingPunct="0">
                <a:lnSpc>
                  <a:spcPct val="110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dirty="0"/>
                <a:t>Switch 2</a:t>
              </a:r>
              <a:endParaRPr lang="bg-BG" dirty="0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50C7A8E-401E-4C07-9CF5-A4F689F0CB0D}"/>
              </a:ext>
            </a:extLst>
          </p:cNvPr>
          <p:cNvGrpSpPr/>
          <p:nvPr/>
        </p:nvGrpSpPr>
        <p:grpSpPr>
          <a:xfrm>
            <a:off x="5238589" y="4488136"/>
            <a:ext cx="1087651" cy="763397"/>
            <a:chOff x="7316320" y="4207452"/>
            <a:chExt cx="1087651" cy="76339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B5C024C-BAD1-4576-8EEC-C7B080DD6A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564871" y="4207452"/>
              <a:ext cx="590550" cy="43815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49BA4AA-0435-4A4E-9417-9B64CB51FC39}"/>
                </a:ext>
              </a:extLst>
            </p:cNvPr>
            <p:cNvSpPr txBox="1"/>
            <p:nvPr/>
          </p:nvSpPr>
          <p:spPr>
            <a:xfrm>
              <a:off x="7316320" y="4463301"/>
              <a:ext cx="1087651" cy="507548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144000" tIns="108000" rIns="144000" bIns="108000" rtlCol="0">
              <a:spAutoFit/>
            </a:bodyPr>
            <a:lstStyle/>
            <a:p>
              <a:pPr algn="l" eaLnBrk="0" hangingPunct="0">
                <a:lnSpc>
                  <a:spcPct val="110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dirty="0"/>
                <a:t>Switch 3</a:t>
              </a:r>
              <a:endParaRPr lang="bg-BG" dirty="0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534A9123-41A4-46EF-904A-FD0ED0713712}"/>
              </a:ext>
            </a:extLst>
          </p:cNvPr>
          <p:cNvSpPr txBox="1"/>
          <p:nvPr/>
        </p:nvSpPr>
        <p:spPr>
          <a:xfrm>
            <a:off x="2986759" y="1914971"/>
            <a:ext cx="766618" cy="443236"/>
          </a:xfrm>
          <a:prstGeom prst="rect">
            <a:avLst/>
          </a:prstGeom>
          <a:noFill/>
          <a:ln w="12700">
            <a:solidFill>
              <a:schemeClr val="accent6">
                <a:lumMod val="1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400" b="1" dirty="0">
                <a:solidFill>
                  <a:schemeClr val="accent2"/>
                </a:solidFill>
              </a:rPr>
              <a:t>Vlan 1</a:t>
            </a:r>
            <a:endParaRPr lang="bg-BG" sz="1400" b="1" dirty="0">
              <a:solidFill>
                <a:schemeClr val="accent2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7C9ACED-F557-4512-AF31-5CB60AA95828}"/>
              </a:ext>
            </a:extLst>
          </p:cNvPr>
          <p:cNvSpPr txBox="1"/>
          <p:nvPr/>
        </p:nvSpPr>
        <p:spPr>
          <a:xfrm>
            <a:off x="3940103" y="1918252"/>
            <a:ext cx="766618" cy="443236"/>
          </a:xfrm>
          <a:prstGeom prst="rect">
            <a:avLst/>
          </a:prstGeom>
          <a:noFill/>
          <a:ln w="12700">
            <a:solidFill>
              <a:schemeClr val="accent6">
                <a:lumMod val="1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400" b="1" dirty="0">
                <a:solidFill>
                  <a:srgbClr val="FF0000"/>
                </a:solidFill>
              </a:rPr>
              <a:t>Vlan 2</a:t>
            </a:r>
            <a:endParaRPr lang="bg-BG" sz="1400" b="1" dirty="0">
              <a:solidFill>
                <a:srgbClr val="FF0000"/>
              </a:solidFill>
            </a:endParaRP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5A4D8F0D-4C0A-4838-95B9-82F84C0C4148}"/>
              </a:ext>
            </a:extLst>
          </p:cNvPr>
          <p:cNvCxnSpPr>
            <a:cxnSpLocks/>
          </p:cNvCxnSpPr>
          <p:nvPr/>
        </p:nvCxnSpPr>
        <p:spPr>
          <a:xfrm flipH="1" flipV="1">
            <a:off x="4022161" y="3153621"/>
            <a:ext cx="1467807" cy="1488517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0B3D55E5-538D-4AFA-B8E9-F95AA3803C2E}"/>
              </a:ext>
            </a:extLst>
          </p:cNvPr>
          <p:cNvCxnSpPr>
            <a:cxnSpLocks/>
          </p:cNvCxnSpPr>
          <p:nvPr/>
        </p:nvCxnSpPr>
        <p:spPr>
          <a:xfrm>
            <a:off x="4191811" y="2905888"/>
            <a:ext cx="3089774" cy="265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1544EF3A-3838-448E-9F34-91E464FE3730}"/>
              </a:ext>
            </a:extLst>
          </p:cNvPr>
          <p:cNvCxnSpPr>
            <a:cxnSpLocks/>
          </p:cNvCxnSpPr>
          <p:nvPr/>
        </p:nvCxnSpPr>
        <p:spPr>
          <a:xfrm flipV="1">
            <a:off x="6195592" y="3181011"/>
            <a:ext cx="1244068" cy="1490752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5EA42F9-F821-48F2-993A-11D690C9CAAE}"/>
              </a:ext>
            </a:extLst>
          </p:cNvPr>
          <p:cNvCxnSpPr>
            <a:cxnSpLocks/>
          </p:cNvCxnSpPr>
          <p:nvPr/>
        </p:nvCxnSpPr>
        <p:spPr>
          <a:xfrm flipV="1">
            <a:off x="6077690" y="3113076"/>
            <a:ext cx="1270735" cy="146728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62C070EE-E7FE-431D-A6B6-2DFC10ABCB46}"/>
              </a:ext>
            </a:extLst>
          </p:cNvPr>
          <p:cNvCxnSpPr>
            <a:cxnSpLocks/>
          </p:cNvCxnSpPr>
          <p:nvPr/>
        </p:nvCxnSpPr>
        <p:spPr>
          <a:xfrm>
            <a:off x="4182239" y="2792118"/>
            <a:ext cx="3099346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F9EA79C9-CF5E-43C7-BF55-4265C58E95C1}"/>
              </a:ext>
            </a:extLst>
          </p:cNvPr>
          <p:cNvCxnSpPr>
            <a:cxnSpLocks/>
          </p:cNvCxnSpPr>
          <p:nvPr/>
        </p:nvCxnSpPr>
        <p:spPr>
          <a:xfrm>
            <a:off x="4022160" y="3027872"/>
            <a:ext cx="1529679" cy="155249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F8696851-ADFA-40B3-BB84-1BA388D933B7}"/>
              </a:ext>
            </a:extLst>
          </p:cNvPr>
          <p:cNvSpPr txBox="1"/>
          <p:nvPr/>
        </p:nvSpPr>
        <p:spPr>
          <a:xfrm>
            <a:off x="2819206" y="1444525"/>
            <a:ext cx="1101723" cy="443236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400" b="1" u="sng" dirty="0">
                <a:solidFill>
                  <a:schemeClr val="accent2"/>
                </a:solidFill>
              </a:rPr>
              <a:t>Priority: 0</a:t>
            </a:r>
            <a:endParaRPr lang="bg-BG" sz="1400" b="1" u="sng" dirty="0">
              <a:solidFill>
                <a:schemeClr val="accent2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B8CB5FC7-1B5C-48DF-BDB8-56D0F834C618}"/>
              </a:ext>
            </a:extLst>
          </p:cNvPr>
          <p:cNvSpPr txBox="1"/>
          <p:nvPr/>
        </p:nvSpPr>
        <p:spPr>
          <a:xfrm>
            <a:off x="6264193" y="1519505"/>
            <a:ext cx="1361380" cy="443236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 sz="1400" b="1" u="sng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Priority: 4096</a:t>
            </a:r>
            <a:endParaRPr lang="bg-BG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BDFE4658-2114-4A1B-94A5-3B06B1D0B952}"/>
              </a:ext>
            </a:extLst>
          </p:cNvPr>
          <p:cNvSpPr txBox="1"/>
          <p:nvPr/>
        </p:nvSpPr>
        <p:spPr>
          <a:xfrm>
            <a:off x="4512974" y="5045626"/>
            <a:ext cx="1451227" cy="443236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400" b="1" u="sng" dirty="0">
                <a:solidFill>
                  <a:schemeClr val="accent2"/>
                </a:solidFill>
              </a:rPr>
              <a:t>Priority: 32768</a:t>
            </a:r>
            <a:endParaRPr lang="bg-BG" sz="1400" b="1" u="sng" dirty="0">
              <a:solidFill>
                <a:schemeClr val="accent2"/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F4F0B740-CD50-42CA-9DA4-4BECDC571BC2}"/>
              </a:ext>
            </a:extLst>
          </p:cNvPr>
          <p:cNvSpPr txBox="1"/>
          <p:nvPr/>
        </p:nvSpPr>
        <p:spPr>
          <a:xfrm>
            <a:off x="5810678" y="5029915"/>
            <a:ext cx="1560576" cy="443236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400" b="1" u="sng" dirty="0">
                <a:solidFill>
                  <a:srgbClr val="FF0000"/>
                </a:solidFill>
              </a:rPr>
              <a:t>Priority: 32768</a:t>
            </a:r>
            <a:endParaRPr lang="bg-BG" sz="1400" b="1" u="sng" dirty="0">
              <a:solidFill>
                <a:srgbClr val="FF0000"/>
              </a:solidFill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D4F5585B-0C1B-49E9-B81A-5C090735A72F}"/>
              </a:ext>
            </a:extLst>
          </p:cNvPr>
          <p:cNvSpPr txBox="1"/>
          <p:nvPr/>
        </p:nvSpPr>
        <p:spPr>
          <a:xfrm>
            <a:off x="7456220" y="1491934"/>
            <a:ext cx="1087650" cy="443236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400" b="1" u="sng" dirty="0">
                <a:solidFill>
                  <a:srgbClr val="FF0000"/>
                </a:solidFill>
              </a:rPr>
              <a:t>Priority: 0</a:t>
            </a:r>
            <a:endParaRPr lang="bg-BG" sz="1400" b="1" u="sng" dirty="0">
              <a:solidFill>
                <a:srgbClr val="FF0000"/>
              </a:solidFill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95A40869-2475-45D9-A9EE-26F2D923AD8D}"/>
              </a:ext>
            </a:extLst>
          </p:cNvPr>
          <p:cNvSpPr txBox="1"/>
          <p:nvPr/>
        </p:nvSpPr>
        <p:spPr>
          <a:xfrm>
            <a:off x="3789014" y="1455339"/>
            <a:ext cx="1361380" cy="443236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 sz="1400" b="1">
                <a:solidFill>
                  <a:srgbClr val="FF0000"/>
                </a:solidFill>
              </a:defRPr>
            </a:lvl1pPr>
          </a:lstStyle>
          <a:p>
            <a:r>
              <a:rPr lang="en-US" u="sng" dirty="0"/>
              <a:t>Priority: 4096</a:t>
            </a:r>
            <a:endParaRPr lang="bg-BG" u="sng" dirty="0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980A56AC-AC08-4363-B1C0-B4CDF3926093}"/>
              </a:ext>
            </a:extLst>
          </p:cNvPr>
          <p:cNvSpPr/>
          <p:nvPr/>
        </p:nvSpPr>
        <p:spPr bwMode="auto">
          <a:xfrm>
            <a:off x="3033005" y="2704395"/>
            <a:ext cx="452582" cy="438150"/>
          </a:xfrm>
          <a:prstGeom prst="ellipse">
            <a:avLst/>
          </a:prstGeom>
          <a:solidFill>
            <a:schemeClr val="accent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</a:t>
            </a:r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883A0AC0-54EB-44C1-AAB8-FC859158D4D2}"/>
              </a:ext>
            </a:extLst>
          </p:cNvPr>
          <p:cNvSpPr/>
          <p:nvPr/>
        </p:nvSpPr>
        <p:spPr bwMode="auto">
          <a:xfrm>
            <a:off x="7977026" y="2648853"/>
            <a:ext cx="452582" cy="438150"/>
          </a:xfrm>
          <a:prstGeom prst="ellipse">
            <a:avLst/>
          </a:prstGeom>
          <a:solidFill>
            <a:srgbClr val="FF0000">
              <a:alpha val="80000"/>
            </a:srgb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</a:t>
            </a:r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7213F389-3637-47AE-A1AB-795C5C7355B6}"/>
              </a:ext>
            </a:extLst>
          </p:cNvPr>
          <p:cNvGrpSpPr/>
          <p:nvPr/>
        </p:nvGrpSpPr>
        <p:grpSpPr>
          <a:xfrm rot="2686602">
            <a:off x="6277984" y="4389773"/>
            <a:ext cx="171221" cy="163631"/>
            <a:chOff x="7446692" y="2196363"/>
            <a:chExt cx="171221" cy="163631"/>
          </a:xfrm>
        </p:grpSpPr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3153FE28-AD9A-480C-A086-FEE53DF714A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65872" y="2196363"/>
              <a:ext cx="136682" cy="163631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082535C5-2BAB-4AF1-A40F-0C44D9D2292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446692" y="2199512"/>
              <a:ext cx="171221" cy="160482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7CD39B82-F1F1-4495-87BD-DF2F532588C0}"/>
              </a:ext>
            </a:extLst>
          </p:cNvPr>
          <p:cNvGrpSpPr/>
          <p:nvPr/>
        </p:nvGrpSpPr>
        <p:grpSpPr>
          <a:xfrm rot="2867312">
            <a:off x="5341757" y="4350957"/>
            <a:ext cx="171221" cy="163631"/>
            <a:chOff x="7446692" y="2196363"/>
            <a:chExt cx="171221" cy="163631"/>
          </a:xfrm>
        </p:grpSpPr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13BC23E4-0C3B-4A21-BEFC-81C04ADAABC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65872" y="2196363"/>
              <a:ext cx="136682" cy="16363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A24D4110-5935-4EB1-99FB-A09FEE74600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446692" y="2199512"/>
              <a:ext cx="171221" cy="160482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43DF58C9-CFE7-4FF3-8952-AECCFAFF865C}"/>
              </a:ext>
            </a:extLst>
          </p:cNvPr>
          <p:cNvGrpSpPr/>
          <p:nvPr/>
        </p:nvGrpSpPr>
        <p:grpSpPr>
          <a:xfrm>
            <a:off x="3250904" y="2284570"/>
            <a:ext cx="1087650" cy="813070"/>
            <a:chOff x="4812139" y="1499802"/>
            <a:chExt cx="1098550" cy="813070"/>
          </a:xfrm>
        </p:grpSpPr>
        <p:pic>
          <p:nvPicPr>
            <p:cNvPr id="95" name="Picture 94">
              <a:extLst>
                <a:ext uri="{FF2B5EF4-FFF2-40B4-BE49-F238E27FC236}">
                  <a16:creationId xmlns:a16="http://schemas.microsoft.com/office/drawing/2014/main" id="{02DAC8B2-BE98-4AE4-A58A-16B6DE7D16D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99050" y="1874722"/>
              <a:ext cx="590550" cy="438150"/>
            </a:xfrm>
            <a:prstGeom prst="rect">
              <a:avLst/>
            </a:prstGeom>
          </p:spPr>
        </p:pic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CFF35CF8-61CF-4DA5-9253-7881A3EC786C}"/>
                </a:ext>
              </a:extLst>
            </p:cNvPr>
            <p:cNvSpPr txBox="1"/>
            <p:nvPr/>
          </p:nvSpPr>
          <p:spPr>
            <a:xfrm>
              <a:off x="4812139" y="1499802"/>
              <a:ext cx="1098550" cy="507548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144000" tIns="108000" rIns="144000" bIns="108000" rtlCol="0">
              <a:spAutoFit/>
            </a:bodyPr>
            <a:lstStyle/>
            <a:p>
              <a:pPr algn="l" eaLnBrk="0" hangingPunct="0">
                <a:lnSpc>
                  <a:spcPct val="110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dirty="0"/>
                <a:t>Switch 1</a:t>
              </a:r>
              <a:endParaRPr lang="bg-BG" dirty="0"/>
            </a:p>
          </p:txBody>
        </p:sp>
      </p:grpSp>
      <p:sp>
        <p:nvSpPr>
          <p:cNvPr id="97" name="TextBox 96">
            <a:extLst>
              <a:ext uri="{FF2B5EF4-FFF2-40B4-BE49-F238E27FC236}">
                <a16:creationId xmlns:a16="http://schemas.microsoft.com/office/drawing/2014/main" id="{D7D9386A-BFA2-47C0-9DAE-FE97A2CD3F4D}"/>
              </a:ext>
            </a:extLst>
          </p:cNvPr>
          <p:cNvSpPr txBox="1"/>
          <p:nvPr/>
        </p:nvSpPr>
        <p:spPr>
          <a:xfrm>
            <a:off x="6689602" y="1917279"/>
            <a:ext cx="766618" cy="443236"/>
          </a:xfrm>
          <a:prstGeom prst="rect">
            <a:avLst/>
          </a:prstGeom>
          <a:noFill/>
          <a:ln w="12700">
            <a:solidFill>
              <a:schemeClr val="accent6">
                <a:lumMod val="1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400" b="1" dirty="0">
                <a:solidFill>
                  <a:schemeClr val="accent2"/>
                </a:solidFill>
              </a:rPr>
              <a:t>Vlan 1</a:t>
            </a:r>
            <a:endParaRPr lang="bg-BG" sz="1400" b="1" dirty="0">
              <a:solidFill>
                <a:schemeClr val="accent2"/>
              </a:solidFill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167E4647-4B03-4A28-A376-863FAB6FDE08}"/>
              </a:ext>
            </a:extLst>
          </p:cNvPr>
          <p:cNvSpPr txBox="1"/>
          <p:nvPr/>
        </p:nvSpPr>
        <p:spPr>
          <a:xfrm>
            <a:off x="7629998" y="1907119"/>
            <a:ext cx="766618" cy="443236"/>
          </a:xfrm>
          <a:prstGeom prst="rect">
            <a:avLst/>
          </a:prstGeom>
          <a:noFill/>
          <a:ln w="12700">
            <a:solidFill>
              <a:schemeClr val="accent6">
                <a:lumMod val="1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400" b="1" dirty="0">
                <a:solidFill>
                  <a:srgbClr val="FF0000"/>
                </a:solidFill>
              </a:rPr>
              <a:t>Vlan 2</a:t>
            </a:r>
            <a:endParaRPr lang="bg-BG" sz="1400" b="1" dirty="0">
              <a:solidFill>
                <a:srgbClr val="FF0000"/>
              </a:solidFill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053B9D9A-6E0A-4B59-BF94-343F0738C680}"/>
              </a:ext>
            </a:extLst>
          </p:cNvPr>
          <p:cNvSpPr txBox="1"/>
          <p:nvPr/>
        </p:nvSpPr>
        <p:spPr>
          <a:xfrm>
            <a:off x="5044060" y="5475931"/>
            <a:ext cx="766618" cy="443236"/>
          </a:xfrm>
          <a:prstGeom prst="rect">
            <a:avLst/>
          </a:prstGeom>
          <a:noFill/>
          <a:ln w="12700">
            <a:solidFill>
              <a:schemeClr val="accent6">
                <a:lumMod val="1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400" b="1" dirty="0">
                <a:solidFill>
                  <a:schemeClr val="accent2"/>
                </a:solidFill>
              </a:rPr>
              <a:t>Vlan 1</a:t>
            </a:r>
            <a:endParaRPr lang="bg-BG" sz="1400" b="1" dirty="0">
              <a:solidFill>
                <a:schemeClr val="accent2"/>
              </a:solidFill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89BECEA5-2F2A-4900-A230-C9A88F9720E4}"/>
              </a:ext>
            </a:extLst>
          </p:cNvPr>
          <p:cNvSpPr txBox="1"/>
          <p:nvPr/>
        </p:nvSpPr>
        <p:spPr>
          <a:xfrm>
            <a:off x="5985204" y="5465022"/>
            <a:ext cx="766618" cy="443236"/>
          </a:xfrm>
          <a:prstGeom prst="rect">
            <a:avLst/>
          </a:prstGeom>
          <a:noFill/>
          <a:ln w="12700">
            <a:solidFill>
              <a:schemeClr val="accent6">
                <a:lumMod val="1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400" b="1" dirty="0">
                <a:solidFill>
                  <a:srgbClr val="FF0000"/>
                </a:solidFill>
              </a:rPr>
              <a:t>Vlan 2</a:t>
            </a:r>
            <a:endParaRPr lang="bg-BG" sz="1400" b="1" dirty="0">
              <a:solidFill>
                <a:srgbClr val="FF0000"/>
              </a:solidFill>
            </a:endParaRPr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432A50E7-78F2-4179-9773-DA1C0F1DCE72}"/>
              </a:ext>
            </a:extLst>
          </p:cNvPr>
          <p:cNvSpPr/>
          <p:nvPr/>
        </p:nvSpPr>
        <p:spPr bwMode="auto">
          <a:xfrm rot="21428034">
            <a:off x="4121152" y="2705859"/>
            <a:ext cx="159712" cy="303640"/>
          </a:xfrm>
          <a:prstGeom prst="ellipse">
            <a:avLst/>
          </a:prstGeom>
          <a:noFill/>
          <a:ln w="19050">
            <a:solidFill>
              <a:schemeClr val="accent6">
                <a:lumMod val="10000"/>
                <a:alpha val="80000"/>
              </a:schemeClr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273F9B5D-5008-4C84-8D99-2E129E47C8D9}"/>
              </a:ext>
            </a:extLst>
          </p:cNvPr>
          <p:cNvSpPr/>
          <p:nvPr/>
        </p:nvSpPr>
        <p:spPr bwMode="auto">
          <a:xfrm>
            <a:off x="7201729" y="2674926"/>
            <a:ext cx="159712" cy="303640"/>
          </a:xfrm>
          <a:prstGeom prst="ellipse">
            <a:avLst/>
          </a:prstGeom>
          <a:noFill/>
          <a:ln w="19050">
            <a:solidFill>
              <a:schemeClr val="accent6">
                <a:lumMod val="10000"/>
                <a:alpha val="80000"/>
              </a:schemeClr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6B81D278-1294-4142-9B4B-29C4561C49FF}"/>
              </a:ext>
            </a:extLst>
          </p:cNvPr>
          <p:cNvSpPr/>
          <p:nvPr/>
        </p:nvSpPr>
        <p:spPr bwMode="auto">
          <a:xfrm rot="2943807">
            <a:off x="3936315" y="2990725"/>
            <a:ext cx="159712" cy="303640"/>
          </a:xfrm>
          <a:prstGeom prst="ellipse">
            <a:avLst/>
          </a:prstGeom>
          <a:noFill/>
          <a:ln w="19050">
            <a:solidFill>
              <a:schemeClr val="accent6">
                <a:lumMod val="10000"/>
                <a:alpha val="80000"/>
              </a:schemeClr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1F581619-B33E-45B4-99F1-0073C411A26F}"/>
              </a:ext>
            </a:extLst>
          </p:cNvPr>
          <p:cNvSpPr/>
          <p:nvPr/>
        </p:nvSpPr>
        <p:spPr bwMode="auto">
          <a:xfrm rot="2713807">
            <a:off x="5446931" y="4489328"/>
            <a:ext cx="159712" cy="303640"/>
          </a:xfrm>
          <a:prstGeom prst="ellipse">
            <a:avLst/>
          </a:prstGeom>
          <a:noFill/>
          <a:ln w="19050">
            <a:solidFill>
              <a:schemeClr val="accent6">
                <a:lumMod val="10000"/>
                <a:alpha val="80000"/>
              </a:schemeClr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6" name="Oval 145">
            <a:extLst>
              <a:ext uri="{FF2B5EF4-FFF2-40B4-BE49-F238E27FC236}">
                <a16:creationId xmlns:a16="http://schemas.microsoft.com/office/drawing/2014/main" id="{52D74B25-FD2D-4D12-87C0-CB5F78AB85AC}"/>
              </a:ext>
            </a:extLst>
          </p:cNvPr>
          <p:cNvSpPr/>
          <p:nvPr/>
        </p:nvSpPr>
        <p:spPr bwMode="auto">
          <a:xfrm rot="7587275">
            <a:off x="6056784" y="4472259"/>
            <a:ext cx="159712" cy="303640"/>
          </a:xfrm>
          <a:prstGeom prst="ellipse">
            <a:avLst/>
          </a:prstGeom>
          <a:noFill/>
          <a:ln w="19050">
            <a:solidFill>
              <a:schemeClr val="accent6">
                <a:lumMod val="10000"/>
                <a:alpha val="80000"/>
              </a:schemeClr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7" name="Oval 146">
            <a:extLst>
              <a:ext uri="{FF2B5EF4-FFF2-40B4-BE49-F238E27FC236}">
                <a16:creationId xmlns:a16="http://schemas.microsoft.com/office/drawing/2014/main" id="{09C781EC-1527-4A07-8061-362C0F56DF14}"/>
              </a:ext>
            </a:extLst>
          </p:cNvPr>
          <p:cNvSpPr/>
          <p:nvPr/>
        </p:nvSpPr>
        <p:spPr bwMode="auto">
          <a:xfrm rot="7725030">
            <a:off x="7318082" y="3005209"/>
            <a:ext cx="159712" cy="303640"/>
          </a:xfrm>
          <a:prstGeom prst="ellipse">
            <a:avLst/>
          </a:prstGeom>
          <a:noFill/>
          <a:ln w="19050">
            <a:solidFill>
              <a:schemeClr val="accent6">
                <a:lumMod val="10000"/>
                <a:alpha val="80000"/>
              </a:schemeClr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72F66AAD-0D88-4C84-AF11-C91C9CD64720}"/>
              </a:ext>
            </a:extLst>
          </p:cNvPr>
          <p:cNvSpPr txBox="1"/>
          <p:nvPr/>
        </p:nvSpPr>
        <p:spPr>
          <a:xfrm>
            <a:off x="4103601" y="2398113"/>
            <a:ext cx="680247" cy="411111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200" dirty="0">
                <a:solidFill>
                  <a:schemeClr val="accent6">
                    <a:lumMod val="10000"/>
                  </a:schemeClr>
                </a:solidFill>
              </a:rPr>
              <a:t>port 1</a:t>
            </a:r>
            <a:endParaRPr lang="bg-BG" sz="1200" dirty="0">
              <a:solidFill>
                <a:schemeClr val="accent6">
                  <a:lumMod val="10000"/>
                </a:schemeClr>
              </a:solidFill>
            </a:endParaRP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6EBCD25B-E9E3-4185-A52B-18C411F9E9B6}"/>
              </a:ext>
            </a:extLst>
          </p:cNvPr>
          <p:cNvSpPr txBox="1"/>
          <p:nvPr/>
        </p:nvSpPr>
        <p:spPr>
          <a:xfrm>
            <a:off x="3496309" y="3147663"/>
            <a:ext cx="680247" cy="411111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200" dirty="0">
                <a:solidFill>
                  <a:schemeClr val="accent6">
                    <a:lumMod val="10000"/>
                  </a:schemeClr>
                </a:solidFill>
              </a:rPr>
              <a:t>port 2</a:t>
            </a:r>
            <a:endParaRPr lang="bg-BG" sz="1200" dirty="0">
              <a:solidFill>
                <a:schemeClr val="accent6">
                  <a:lumMod val="10000"/>
                </a:schemeClr>
              </a:solidFill>
            </a:endParaRP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0EC36D52-4AB2-43E0-982B-647B8C831603}"/>
              </a:ext>
            </a:extLst>
          </p:cNvPr>
          <p:cNvSpPr txBox="1"/>
          <p:nvPr/>
        </p:nvSpPr>
        <p:spPr>
          <a:xfrm>
            <a:off x="4840656" y="4495498"/>
            <a:ext cx="680247" cy="411111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200" dirty="0">
                <a:solidFill>
                  <a:schemeClr val="accent6">
                    <a:lumMod val="10000"/>
                  </a:schemeClr>
                </a:solidFill>
              </a:rPr>
              <a:t>port 1</a:t>
            </a:r>
            <a:endParaRPr lang="bg-BG" sz="1200" dirty="0">
              <a:solidFill>
                <a:schemeClr val="accent6">
                  <a:lumMod val="10000"/>
                </a:schemeClr>
              </a:solidFill>
            </a:endParaRP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09489A4F-296D-45AD-B4CD-E647355BF308}"/>
              </a:ext>
            </a:extLst>
          </p:cNvPr>
          <p:cNvSpPr txBox="1"/>
          <p:nvPr/>
        </p:nvSpPr>
        <p:spPr>
          <a:xfrm>
            <a:off x="6168499" y="4493589"/>
            <a:ext cx="680247" cy="411111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200" dirty="0">
                <a:solidFill>
                  <a:schemeClr val="accent6">
                    <a:lumMod val="10000"/>
                  </a:schemeClr>
                </a:solidFill>
              </a:rPr>
              <a:t>port 2</a:t>
            </a:r>
            <a:endParaRPr lang="bg-BG" sz="1200" dirty="0">
              <a:solidFill>
                <a:schemeClr val="accent6">
                  <a:lumMod val="10000"/>
                </a:schemeClr>
              </a:solidFill>
            </a:endParaRP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5C413FA1-1DF0-42A1-B3B2-8FCD2AC17EB3}"/>
              </a:ext>
            </a:extLst>
          </p:cNvPr>
          <p:cNvSpPr txBox="1"/>
          <p:nvPr/>
        </p:nvSpPr>
        <p:spPr>
          <a:xfrm>
            <a:off x="6649052" y="2470781"/>
            <a:ext cx="680247" cy="411111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200" dirty="0">
                <a:solidFill>
                  <a:schemeClr val="accent6">
                    <a:lumMod val="10000"/>
                  </a:schemeClr>
                </a:solidFill>
              </a:rPr>
              <a:t>port 1</a:t>
            </a:r>
            <a:endParaRPr lang="bg-BG" sz="1200" dirty="0">
              <a:solidFill>
                <a:schemeClr val="accent6">
                  <a:lumMod val="10000"/>
                </a:schemeClr>
              </a:solidFill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0157B2D3-64FB-4955-A83F-213FA4ACFB60}"/>
              </a:ext>
            </a:extLst>
          </p:cNvPr>
          <p:cNvSpPr txBox="1"/>
          <p:nvPr/>
        </p:nvSpPr>
        <p:spPr>
          <a:xfrm>
            <a:off x="7397938" y="3096792"/>
            <a:ext cx="680247" cy="411111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200" dirty="0">
                <a:solidFill>
                  <a:schemeClr val="accent6">
                    <a:lumMod val="10000"/>
                  </a:schemeClr>
                </a:solidFill>
              </a:rPr>
              <a:t>port 2</a:t>
            </a:r>
            <a:endParaRPr lang="bg-BG" sz="1200" dirty="0">
              <a:solidFill>
                <a:schemeClr val="accent6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2978982"/>
      </p:ext>
    </p:extLst>
  </p:cSld>
  <p:clrMapOvr>
    <a:masterClrMapping/>
  </p:clrMapOvr>
  <p:transition spd="slow" advClick="0" advTm="5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75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75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75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75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75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9" dur="75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75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1" dur="7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4" dur="75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75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6" dur="75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9" dur="75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75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1" dur="75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6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3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0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5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6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0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7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8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4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5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6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8" grpId="0" animBg="1"/>
      <p:bldP spid="69" grpId="0"/>
      <p:bldP spid="70" grpId="0"/>
      <p:bldP spid="71" grpId="0"/>
      <p:bldP spid="72" grpId="0"/>
      <p:bldP spid="73" grpId="0"/>
      <p:bldP spid="74" grpId="0"/>
      <p:bldP spid="76" grpId="0" animBg="1"/>
      <p:bldP spid="77" grpId="0" animBg="1"/>
      <p:bldP spid="97" grpId="0" animBg="1"/>
      <p:bldP spid="98" grpId="0" animBg="1"/>
      <p:bldP spid="99" grpId="0" animBg="1"/>
      <p:bldP spid="100" grpId="0" animBg="1"/>
      <p:bldP spid="130" grpId="0" animBg="1"/>
      <p:bldP spid="132" grpId="0" animBg="1"/>
      <p:bldP spid="137" grpId="0" animBg="1"/>
      <p:bldP spid="138" grpId="0" animBg="1"/>
      <p:bldP spid="146" grpId="0" animBg="1"/>
      <p:bldP spid="147" grpId="0" animBg="1"/>
      <p:bldP spid="152" grpId="0"/>
      <p:bldP spid="153" grpId="0"/>
      <p:bldP spid="154" grpId="0"/>
      <p:bldP spid="155" grpId="0"/>
      <p:bldP spid="156" grpId="0"/>
      <p:bldP spid="157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E8157FA-C0AB-4AE5-A108-89687F357BF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u="sng" dirty="0"/>
              <a:t>PVST+ advantages</a:t>
            </a:r>
            <a:r>
              <a:rPr lang="en-US" dirty="0"/>
              <a:t>:</a:t>
            </a:r>
          </a:p>
          <a:p>
            <a:pPr lvl="1">
              <a:lnSpc>
                <a:spcPct val="80000"/>
              </a:lnSpc>
            </a:pPr>
            <a:r>
              <a:rPr lang="en-US" dirty="0"/>
              <a:t>triggers STP calculation </a:t>
            </a:r>
            <a:r>
              <a:rPr lang="en-US" dirty="0">
                <a:solidFill>
                  <a:schemeClr val="bg1"/>
                </a:solidFill>
              </a:rPr>
              <a:t>only if</a:t>
            </a:r>
            <a:r>
              <a:rPr lang="en-US" dirty="0">
                <a:solidFill>
                  <a:srgbClr val="F0A22E"/>
                </a:solidFill>
              </a:rPr>
              <a:t> </a:t>
            </a:r>
            <a:r>
              <a:rPr lang="en-US" dirty="0"/>
              <a:t>there is a potential loop in a </a:t>
            </a:r>
            <a:br>
              <a:rPr lang="en-US" dirty="0"/>
            </a:br>
            <a:r>
              <a:rPr lang="en-US" dirty="0">
                <a:solidFill>
                  <a:schemeClr val="bg1"/>
                </a:solidFill>
              </a:rPr>
              <a:t>particular VLAN</a:t>
            </a:r>
          </a:p>
          <a:p>
            <a:pPr lvl="1">
              <a:lnSpc>
                <a:spcPct val="80000"/>
              </a:lnSpc>
            </a:pPr>
            <a:r>
              <a:rPr lang="en-US" sz="3400" dirty="0"/>
              <a:t>detailed “look” of the network – does not block ports when there is no loop on the trunks for a given VLAN  </a:t>
            </a:r>
          </a:p>
          <a:p>
            <a:pPr marL="304747" lvl="1" indent="-304747">
              <a:buClr>
                <a:schemeClr val="tx1"/>
              </a:buClr>
              <a:buSzPct val="100000"/>
            </a:pPr>
            <a:r>
              <a:rPr lang="en-US" sz="3400" u="sng" dirty="0"/>
              <a:t>PVST+ disadvantages</a:t>
            </a:r>
          </a:p>
          <a:p>
            <a:pPr lvl="1">
              <a:lnSpc>
                <a:spcPct val="80000"/>
              </a:lnSpc>
            </a:pPr>
            <a:r>
              <a:rPr lang="en-US" dirty="0"/>
              <a:t>generates </a:t>
            </a:r>
            <a:r>
              <a:rPr lang="en-US" dirty="0">
                <a:solidFill>
                  <a:schemeClr val="bg1"/>
                </a:solidFill>
              </a:rPr>
              <a:t>a lot of overhead </a:t>
            </a:r>
            <a:r>
              <a:rPr lang="en-US" dirty="0"/>
              <a:t>in the network</a:t>
            </a:r>
          </a:p>
          <a:p>
            <a:pPr lvl="1">
              <a:lnSpc>
                <a:spcPct val="80000"/>
              </a:lnSpc>
            </a:pPr>
            <a:r>
              <a:rPr lang="en-US" dirty="0"/>
              <a:t>proprietary protocol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C588FF0-CDB4-466E-8436-44FB0D71C3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good and the bad about PVST+</a:t>
            </a:r>
            <a:endParaRPr lang="bg-B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DBE4EB-8C02-4CE0-9CD0-DE73BBD8656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4802020"/>
      </p:ext>
    </p:extLst>
  </p:cSld>
  <p:clrMapOvr>
    <a:masterClrMapping/>
  </p:clrMapOvr>
  <p:transition spd="slow" advClick="0" advTm="5000">
    <p:push dir="u"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B83B665-40E1-4767-B66F-95D2EEC7841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109" y="4704824"/>
            <a:ext cx="10961783" cy="1420768"/>
          </a:xfrm>
        </p:spPr>
        <p:txBody>
          <a:bodyPr/>
          <a:lstStyle/>
          <a:p>
            <a:r>
              <a:rPr lang="en-US" dirty="0"/>
              <a:t>Lecture 5: IP services and basic </a:t>
            </a:r>
            <a:br>
              <a:rPr lang="en-US" dirty="0"/>
            </a:br>
            <a:r>
              <a:rPr lang="en-US" dirty="0"/>
              <a:t>routing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509759399"/>
      </p:ext>
    </p:extLst>
  </p:cSld>
  <p:clrMapOvr>
    <a:masterClrMapping/>
  </p:clrMapOvr>
  <p:transition spd="slow" advClick="0" advTm="5000">
    <p:push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79BFE6A-FA6E-4817-909F-D042DF45B7B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DHCP: </a:t>
            </a:r>
            <a:r>
              <a:rPr lang="en-US" dirty="0">
                <a:solidFill>
                  <a:schemeClr val="bg1"/>
                </a:solidFill>
              </a:rPr>
              <a:t>D</a:t>
            </a:r>
            <a:r>
              <a:rPr lang="en-US" dirty="0"/>
              <a:t>ynamic </a:t>
            </a:r>
            <a:r>
              <a:rPr lang="en-US" dirty="0">
                <a:solidFill>
                  <a:schemeClr val="bg1"/>
                </a:solidFill>
              </a:rPr>
              <a:t>H</a:t>
            </a:r>
            <a:r>
              <a:rPr lang="en-US" dirty="0"/>
              <a:t>ost </a:t>
            </a:r>
            <a:r>
              <a:rPr lang="en-US" dirty="0">
                <a:solidFill>
                  <a:schemeClr val="bg1"/>
                </a:solidFill>
              </a:rPr>
              <a:t>C</a:t>
            </a:r>
            <a:r>
              <a:rPr lang="en-US" dirty="0"/>
              <a:t>onfiguration </a:t>
            </a:r>
            <a:r>
              <a:rPr lang="en-US" dirty="0">
                <a:solidFill>
                  <a:schemeClr val="bg1"/>
                </a:solidFill>
              </a:rPr>
              <a:t>P</a:t>
            </a:r>
            <a:r>
              <a:rPr lang="en-US" dirty="0"/>
              <a:t>rotocol</a:t>
            </a:r>
          </a:p>
          <a:p>
            <a:r>
              <a:rPr lang="en-US" dirty="0"/>
              <a:t>Provides automatic distribution of IP addresses and other </a:t>
            </a:r>
            <a:br>
              <a:rPr lang="en-US" dirty="0"/>
            </a:br>
            <a:r>
              <a:rPr lang="en-US" dirty="0"/>
              <a:t>networking parameters such as:</a:t>
            </a:r>
          </a:p>
          <a:p>
            <a:pPr lvl="2">
              <a:lnSpc>
                <a:spcPct val="80000"/>
              </a:lnSpc>
            </a:pPr>
            <a:r>
              <a:rPr lang="en-US" dirty="0"/>
              <a:t>Subnet mask</a:t>
            </a:r>
          </a:p>
          <a:p>
            <a:pPr lvl="2">
              <a:lnSpc>
                <a:spcPct val="80000"/>
              </a:lnSpc>
            </a:pPr>
            <a:r>
              <a:rPr lang="en-US" dirty="0"/>
              <a:t>Default gateway</a:t>
            </a:r>
          </a:p>
          <a:p>
            <a:pPr lvl="2">
              <a:lnSpc>
                <a:spcPct val="80000"/>
              </a:lnSpc>
            </a:pPr>
            <a:r>
              <a:rPr lang="en-US" dirty="0"/>
              <a:t>DNS servers</a:t>
            </a:r>
          </a:p>
          <a:p>
            <a:pPr lvl="2">
              <a:lnSpc>
                <a:spcPct val="80000"/>
              </a:lnSpc>
            </a:pPr>
            <a:r>
              <a:rPr lang="en-US" dirty="0"/>
              <a:t>More…</a:t>
            </a:r>
          </a:p>
          <a:p>
            <a:r>
              <a:rPr lang="en-US" dirty="0"/>
              <a:t>Industry standard</a:t>
            </a:r>
            <a:endParaRPr lang="bg-BG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D379B52-6104-46F5-884B-26F11DD56D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DHCP?</a:t>
            </a:r>
            <a:endParaRPr lang="bg-B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887BC3-1DC8-49DE-86B8-D6964574821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2428490"/>
      </p:ext>
    </p:extLst>
  </p:cSld>
  <p:clrMapOvr>
    <a:masterClrMapping/>
  </p:clrMapOvr>
  <p:transition spd="slow" advClick="0" advTm="5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E7FA840-3C84-4E82-8E4E-E886A581DE4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4807511"/>
          </a:xfrm>
        </p:spPr>
        <p:txBody>
          <a:bodyPr/>
          <a:lstStyle/>
          <a:p>
            <a:r>
              <a:rPr lang="en-US" dirty="0"/>
              <a:t>Local Area Network (LAN)</a:t>
            </a:r>
          </a:p>
          <a:p>
            <a:r>
              <a:rPr lang="en-US" dirty="0"/>
              <a:t>Wide Area Network (WAN)</a:t>
            </a:r>
          </a:p>
          <a:p>
            <a:r>
              <a:rPr lang="en-US" dirty="0"/>
              <a:t>Wireless Local Area Network (WLAN)</a:t>
            </a:r>
          </a:p>
          <a:p>
            <a:r>
              <a:rPr lang="en-US" dirty="0"/>
              <a:t>Storage Area Network (SAN)</a:t>
            </a:r>
          </a:p>
          <a:p>
            <a:r>
              <a:rPr lang="en-US" dirty="0"/>
              <a:t>Home Area Network (HAN)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8F016B9-40DE-4D3D-AC75-320B9D9552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Types of Computer Networks</a:t>
            </a:r>
            <a:endParaRPr lang="bg-B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5A26E4-E670-4FB2-993D-3BA6CD94B23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2351483"/>
      </p:ext>
    </p:extLst>
  </p:cSld>
  <p:clrMapOvr>
    <a:masterClrMapping/>
  </p:clrMapOvr>
  <p:transition spd="slow" advClick="0" advTm="5000">
    <p:push dir="u"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79BFE6A-FA6E-4817-909F-D042DF45B7B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Server</a:t>
            </a:r>
          </a:p>
          <a:p>
            <a:pPr lvl="2">
              <a:lnSpc>
                <a:spcPct val="80000"/>
              </a:lnSpc>
            </a:pPr>
            <a:r>
              <a:rPr lang="en-US" dirty="0"/>
              <a:t>DHCP scope - range of addresses (pool), lease time, reservations, etc.</a:t>
            </a:r>
          </a:p>
          <a:p>
            <a:pPr lvl="2">
              <a:lnSpc>
                <a:spcPct val="80000"/>
              </a:lnSpc>
            </a:pPr>
            <a:r>
              <a:rPr lang="en-US" dirty="0"/>
              <a:t>Uses </a:t>
            </a:r>
            <a:r>
              <a:rPr lang="en-US" u="sng" dirty="0"/>
              <a:t>port UDP 67</a:t>
            </a:r>
          </a:p>
          <a:p>
            <a:r>
              <a:rPr lang="en-US" dirty="0"/>
              <a:t>Client</a:t>
            </a:r>
          </a:p>
          <a:p>
            <a:pPr lvl="2">
              <a:lnSpc>
                <a:spcPct val="80000"/>
              </a:lnSpc>
            </a:pPr>
            <a:r>
              <a:rPr lang="en-US" dirty="0"/>
              <a:t>Must be configured to use DHCP</a:t>
            </a:r>
          </a:p>
          <a:p>
            <a:pPr lvl="2">
              <a:lnSpc>
                <a:spcPct val="80000"/>
              </a:lnSpc>
            </a:pPr>
            <a:r>
              <a:rPr lang="en-US" dirty="0"/>
              <a:t>Uses </a:t>
            </a:r>
            <a:r>
              <a:rPr lang="en-US" u="sng" dirty="0"/>
              <a:t>port UDP 68</a:t>
            </a:r>
          </a:p>
          <a:p>
            <a:r>
              <a:rPr lang="en-US" dirty="0"/>
              <a:t>(Relay agent)</a:t>
            </a:r>
          </a:p>
          <a:p>
            <a:pPr lvl="2"/>
            <a:r>
              <a:rPr lang="en-US" dirty="0"/>
              <a:t>Used to serve multiple (V)LANs with a single DHCP server</a:t>
            </a:r>
            <a:endParaRPr lang="bg-BG" dirty="0">
              <a:solidFill>
                <a:srgbClr val="F0A22E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D379B52-6104-46F5-884B-26F11DD56D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DHCP Components</a:t>
            </a:r>
            <a:endParaRPr lang="bg-B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887BC3-1DC8-49DE-86B8-D6964574821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7226687"/>
      </p:ext>
    </p:extLst>
  </p:cSld>
  <p:clrMapOvr>
    <a:masterClrMapping/>
  </p:clrMapOvr>
  <p:transition spd="slow" advClick="0" advTm="5000">
    <p:push dir="u"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BB85138-21BF-49A6-831E-03B1A003D28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DNS: </a:t>
            </a:r>
            <a:r>
              <a:rPr lang="en-US" dirty="0">
                <a:solidFill>
                  <a:schemeClr val="bg1"/>
                </a:solidFill>
              </a:rPr>
              <a:t>D</a:t>
            </a:r>
            <a:r>
              <a:rPr lang="en-US" dirty="0"/>
              <a:t>omain </a:t>
            </a:r>
            <a:r>
              <a:rPr lang="en-US" dirty="0">
                <a:solidFill>
                  <a:schemeClr val="bg1"/>
                </a:solidFill>
              </a:rPr>
              <a:t>N</a:t>
            </a:r>
            <a:r>
              <a:rPr lang="en-US" dirty="0"/>
              <a:t>ame </a:t>
            </a:r>
            <a:r>
              <a:rPr lang="en-US" dirty="0">
                <a:solidFill>
                  <a:schemeClr val="bg1"/>
                </a:solidFill>
              </a:rPr>
              <a:t>S</a:t>
            </a:r>
            <a:r>
              <a:rPr lang="en-US" dirty="0"/>
              <a:t>ystem</a:t>
            </a:r>
          </a:p>
          <a:p>
            <a:r>
              <a:rPr lang="en-US" dirty="0"/>
              <a:t>DNS Usage:</a:t>
            </a:r>
          </a:p>
          <a:p>
            <a:pPr lvl="2"/>
            <a:r>
              <a:rPr lang="en-US" u="sng" dirty="0"/>
              <a:t>To translate names to IP addresses</a:t>
            </a:r>
          </a:p>
          <a:p>
            <a:pPr lvl="2"/>
            <a:r>
              <a:rPr lang="en-US" dirty="0"/>
              <a:t>To translate IP addresses to names</a:t>
            </a:r>
          </a:p>
          <a:p>
            <a:pPr lvl="2"/>
            <a:r>
              <a:rPr lang="en-US" dirty="0"/>
              <a:t>To find a particular service in the network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marL="73141" indent="0">
              <a:buNone/>
            </a:pPr>
            <a:r>
              <a:rPr lang="en-US" sz="3000" baseline="30000" dirty="0"/>
              <a:t>*</a:t>
            </a:r>
            <a:r>
              <a:rPr lang="en-US" sz="3000" dirty="0"/>
              <a:t>DNS will be discussed in more details in the advanced course</a:t>
            </a:r>
            <a:r>
              <a:rPr lang="en-US" dirty="0"/>
              <a:t> </a:t>
            </a:r>
            <a:endParaRPr lang="bg-BG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3D0472C-DF4B-42F3-9287-7BAAF6E5F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DNS Introduction</a:t>
            </a:r>
            <a:endParaRPr lang="bg-B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ACD299-FA24-4D22-BC69-FF2FE50C85D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4408712"/>
      </p:ext>
    </p:extLst>
  </p:cSld>
  <p:clrMapOvr>
    <a:masterClrMapping/>
  </p:clrMapOvr>
  <p:transition spd="slow" advClick="0" advTm="5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DAF4471-1CAE-448D-8509-CEE5539714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4"/>
            <a:ext cx="11818096" cy="4595075"/>
          </a:xfrm>
        </p:spPr>
        <p:txBody>
          <a:bodyPr/>
          <a:lstStyle/>
          <a:p>
            <a:r>
              <a:rPr lang="en-US" dirty="0"/>
              <a:t>One of the most commonly used records in DNS</a:t>
            </a:r>
          </a:p>
          <a:p>
            <a:r>
              <a:rPr lang="en-US" dirty="0"/>
              <a:t>Matches a hostname (or FQDN) to an IP address</a:t>
            </a:r>
          </a:p>
          <a:p>
            <a:r>
              <a:rPr lang="en-US" dirty="0"/>
              <a:t>Examples: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pc1 -&gt; 192.168.1.1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pc2 -&gt; 192.168.1.2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server -&gt; 192.168.1.100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www.abv.bg -&gt; 194.153.145.104</a:t>
            </a:r>
          </a:p>
          <a:p>
            <a:pPr lvl="1">
              <a:lnSpc>
                <a:spcPct val="90000"/>
              </a:lnSpc>
            </a:pPr>
            <a:endParaRPr lang="bg-BG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49035BC-638C-476E-8620-34D2EC0DB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DNS “A” Records</a:t>
            </a:r>
            <a:endParaRPr lang="bg-B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44AE30-5ADD-494B-8735-6D79157C962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856684" y="6135586"/>
            <a:ext cx="590424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*FQDN = Fully Qualified Domain Name </a:t>
            </a:r>
            <a:endParaRPr lang="bg-BG" sz="2800" dirty="0"/>
          </a:p>
        </p:txBody>
      </p:sp>
    </p:spTree>
    <p:extLst>
      <p:ext uri="{BB962C8B-B14F-4D97-AF65-F5344CB8AC3E}">
        <p14:creationId xmlns:p14="http://schemas.microsoft.com/office/powerpoint/2010/main" val="896465656"/>
      </p:ext>
    </p:extLst>
  </p:cSld>
  <p:clrMapOvr>
    <a:masterClrMapping/>
  </p:clrMapOvr>
  <p:transition spd="slow" advClick="0" advTm="5000">
    <p:push dir="u"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8319B94-C035-4050-B945-E73C118DC48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Switches:</a:t>
            </a:r>
          </a:p>
          <a:p>
            <a:pPr marL="914400" lvl="2" indent="-303213"/>
            <a:r>
              <a:rPr lang="en-US" dirty="0"/>
              <a:t>Use </a:t>
            </a:r>
            <a:r>
              <a:rPr lang="en-US" dirty="0">
                <a:solidFill>
                  <a:schemeClr val="bg1"/>
                </a:solidFill>
              </a:rPr>
              <a:t>Layer 2</a:t>
            </a:r>
            <a:r>
              <a:rPr lang="en-US" dirty="0"/>
              <a:t> information (MAC addresses)</a:t>
            </a:r>
          </a:p>
          <a:p>
            <a:pPr marL="914400" lvl="2" indent="-303213"/>
            <a:r>
              <a:rPr lang="en-US" dirty="0"/>
              <a:t>Forwarding decisions based on the </a:t>
            </a:r>
            <a:r>
              <a:rPr lang="en-US" dirty="0">
                <a:solidFill>
                  <a:schemeClr val="bg1"/>
                </a:solidFill>
              </a:rPr>
              <a:t>MAC address tables</a:t>
            </a:r>
          </a:p>
          <a:p>
            <a:pPr marL="914400" lvl="2" indent="-303213"/>
            <a:r>
              <a:rPr lang="en-US" dirty="0"/>
              <a:t>Not scalable for big networks</a:t>
            </a:r>
          </a:p>
          <a:p>
            <a:pPr marL="304747" lvl="2" indent="-304747">
              <a:buClr>
                <a:schemeClr val="tx1"/>
              </a:buClr>
              <a:buSzPct val="100000"/>
            </a:pPr>
            <a:r>
              <a:rPr lang="en-US" sz="3400" dirty="0"/>
              <a:t>Routers:</a:t>
            </a:r>
          </a:p>
          <a:p>
            <a:pPr marL="914240" lvl="4" indent="-304747">
              <a:buClr>
                <a:schemeClr val="tx1"/>
              </a:buClr>
              <a:buSzPct val="100000"/>
            </a:pPr>
            <a:r>
              <a:rPr lang="en-US" sz="3000" dirty="0"/>
              <a:t>Use </a:t>
            </a:r>
            <a:r>
              <a:rPr lang="en-US" sz="2998" dirty="0">
                <a:solidFill>
                  <a:schemeClr val="bg1"/>
                </a:solidFill>
              </a:rPr>
              <a:t>Layer 3</a:t>
            </a:r>
            <a:r>
              <a:rPr lang="en-US" sz="3000" dirty="0"/>
              <a:t> information (IP addresses)</a:t>
            </a:r>
          </a:p>
          <a:p>
            <a:pPr marL="914240" lvl="4" indent="-304747">
              <a:buClr>
                <a:schemeClr val="tx1"/>
              </a:buClr>
              <a:buSzPct val="100000"/>
            </a:pPr>
            <a:r>
              <a:rPr lang="en-US" sz="3000" dirty="0"/>
              <a:t>Forwarding decisions based on the </a:t>
            </a:r>
            <a:r>
              <a:rPr lang="en-US" sz="2998" dirty="0">
                <a:solidFill>
                  <a:schemeClr val="bg1"/>
                </a:solidFill>
              </a:rPr>
              <a:t>routing tables</a:t>
            </a:r>
          </a:p>
          <a:p>
            <a:pPr marL="914240" lvl="4" indent="-304747">
              <a:buClr>
                <a:schemeClr val="tx1"/>
              </a:buClr>
              <a:buSzPct val="100000"/>
            </a:pPr>
            <a:r>
              <a:rPr lang="en-US" sz="3000" dirty="0"/>
              <a:t>Scalable for </a:t>
            </a:r>
            <a:r>
              <a:rPr lang="en-US" sz="2998" dirty="0">
                <a:solidFill>
                  <a:schemeClr val="bg1"/>
                </a:solidFill>
              </a:rPr>
              <a:t>large networks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581E54E-1201-4AFA-9935-3639A6598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Switching vs Routing</a:t>
            </a:r>
            <a:endParaRPr lang="bg-B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CDB35A-9CD4-495B-BBF4-9F56383BCE7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5403197"/>
      </p:ext>
    </p:extLst>
  </p:cSld>
  <p:clrMapOvr>
    <a:masterClrMapping/>
  </p:clrMapOvr>
  <p:transition spd="slow" advClick="0" advTm="5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50561C2-7757-4137-9D17-A93FCC412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Routing Table</a:t>
            </a:r>
            <a:endParaRPr lang="bg-B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4AFD5B-2FD8-4003-B3DA-CBAE26A6E1B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54</a:t>
            </a:fld>
            <a:endParaRPr lang="en-US" dirty="0"/>
          </a:p>
        </p:txBody>
      </p: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B2B7EC95-DB64-4F0B-88AD-49ABE5336605}"/>
              </a:ext>
            </a:extLst>
          </p:cNvPr>
          <p:cNvSpPr/>
          <p:nvPr/>
        </p:nvSpPr>
        <p:spPr>
          <a:xfrm>
            <a:off x="190405" y="2184400"/>
            <a:ext cx="4724400" cy="3106057"/>
          </a:xfrm>
          <a:prstGeom prst="wedgeRoundRectCallout">
            <a:avLst>
              <a:gd name="adj1" fmla="val 75351"/>
              <a:gd name="adj2" fmla="val 10931"/>
              <a:gd name="adj3" fmla="val 16667"/>
            </a:avLst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4D42D34-6F23-425E-A174-1F8FEC9851B5}"/>
              </a:ext>
            </a:extLst>
          </p:cNvPr>
          <p:cNvSpPr/>
          <p:nvPr/>
        </p:nvSpPr>
        <p:spPr>
          <a:xfrm>
            <a:off x="1324687" y="2184400"/>
            <a:ext cx="198881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u="sng" dirty="0"/>
              <a:t>My routing table: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993934-E3D1-45DB-8E5C-4773D0A27D98}"/>
              </a:ext>
            </a:extLst>
          </p:cNvPr>
          <p:cNvSpPr txBox="1"/>
          <p:nvPr/>
        </p:nvSpPr>
        <p:spPr>
          <a:xfrm>
            <a:off x="395400" y="2518889"/>
            <a:ext cx="4374916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192.168.5.0/24 via 10.1.1.1</a:t>
            </a:r>
          </a:p>
          <a:p>
            <a:r>
              <a:rPr lang="en-US" sz="2800" dirty="0"/>
              <a:t>172.16.0.0/16 via 10.15.15.1</a:t>
            </a:r>
          </a:p>
          <a:p>
            <a:r>
              <a:rPr lang="en-US" sz="2800" dirty="0"/>
              <a:t>87.15.23.0/24 via 10.23.23.1</a:t>
            </a:r>
          </a:p>
          <a:p>
            <a:r>
              <a:rPr lang="en-US" sz="2800" dirty="0"/>
              <a:t>10.1.1.0/24 is local</a:t>
            </a:r>
          </a:p>
          <a:p>
            <a:r>
              <a:rPr lang="en-US" sz="2800" dirty="0"/>
              <a:t>10.15.15.0/24 is local</a:t>
            </a:r>
          </a:p>
          <a:p>
            <a:r>
              <a:rPr lang="en-US" sz="2800" dirty="0"/>
              <a:t>10.23.23.0/24 is local</a:t>
            </a:r>
            <a:endParaRPr lang="bg-BG" sz="280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B00285B-1484-472A-A049-E8F4DE1501C4}"/>
              </a:ext>
            </a:extLst>
          </p:cNvPr>
          <p:cNvGrpSpPr/>
          <p:nvPr/>
        </p:nvGrpSpPr>
        <p:grpSpPr>
          <a:xfrm>
            <a:off x="6096000" y="2055091"/>
            <a:ext cx="5700600" cy="3810000"/>
            <a:chOff x="6096000" y="2055091"/>
            <a:chExt cx="5700600" cy="38100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3926783-D54F-403D-8AD6-932A97AE99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2055091"/>
              <a:ext cx="5700600" cy="3810000"/>
            </a:xfrm>
            <a:prstGeom prst="rect">
              <a:avLst/>
            </a:prstGeom>
            <a:effectLst>
              <a:softEdge rad="63500"/>
            </a:effectLst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76D53CA0-0A1B-47AC-A74A-507F84F0B5DD}"/>
                </a:ext>
              </a:extLst>
            </p:cNvPr>
            <p:cNvSpPr txBox="1"/>
            <p:nvPr/>
          </p:nvSpPr>
          <p:spPr>
            <a:xfrm rot="19782878">
              <a:off x="6464197" y="3453076"/>
              <a:ext cx="971075" cy="378923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144000" tIns="108000" rIns="144000" bIns="108000" rtlCol="0">
              <a:spAutoFit/>
            </a:bodyPr>
            <a:lstStyle/>
            <a:p>
              <a:pPr algn="l" eaLnBrk="0" hangingPunct="0">
                <a:lnSpc>
                  <a:spcPct val="110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1000" dirty="0"/>
                <a:t>10.1.1.100</a:t>
              </a:r>
              <a:endParaRPr lang="bg-BG" sz="1000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734CF2F-BFCD-4880-ABD0-833AC6C30C0F}"/>
                </a:ext>
              </a:extLst>
            </p:cNvPr>
            <p:cNvSpPr txBox="1"/>
            <p:nvPr/>
          </p:nvSpPr>
          <p:spPr>
            <a:xfrm rot="21383009">
              <a:off x="6775295" y="3770629"/>
              <a:ext cx="1132711" cy="378923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144000" tIns="108000" rIns="144000" bIns="108000" rtlCol="0">
              <a:spAutoFit/>
            </a:bodyPr>
            <a:lstStyle/>
            <a:p>
              <a:pPr algn="l" eaLnBrk="0" hangingPunct="0">
                <a:lnSpc>
                  <a:spcPct val="110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1000" dirty="0"/>
                <a:t>10.15.15.100</a:t>
              </a:r>
              <a:endParaRPr lang="bg-BG" sz="1000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E5063DD-6015-4217-8A94-8CF1F394057B}"/>
                </a:ext>
              </a:extLst>
            </p:cNvPr>
            <p:cNvSpPr txBox="1"/>
            <p:nvPr/>
          </p:nvSpPr>
          <p:spPr>
            <a:xfrm rot="1363040">
              <a:off x="6858551" y="4361516"/>
              <a:ext cx="971075" cy="378923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144000" tIns="108000" rIns="144000" bIns="108000" rtlCol="0">
              <a:spAutoFit/>
            </a:bodyPr>
            <a:lstStyle/>
            <a:p>
              <a:pPr algn="l" eaLnBrk="0" hangingPunct="0">
                <a:lnSpc>
                  <a:spcPct val="110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1000" dirty="0"/>
                <a:t>10.23.23.100</a:t>
              </a:r>
              <a:endParaRPr lang="bg-BG" sz="1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778370329"/>
      </p:ext>
    </p:extLst>
  </p:cSld>
  <p:clrMapOvr>
    <a:masterClrMapping/>
  </p:clrMapOvr>
  <p:transition spd="slow" advClick="0" advTm="5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5929877-2DEF-42E4-9168-6D47C57F65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Default Gateway</a:t>
            </a:r>
            <a:endParaRPr lang="bg-B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07DF73-3D19-454A-9873-7F3B73443D4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6FD368-636E-44AE-BC38-FEE097E183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793" y="1441836"/>
            <a:ext cx="9982200" cy="5264205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2123913775"/>
      </p:ext>
    </p:extLst>
  </p:cSld>
  <p:clrMapOvr>
    <a:masterClrMapping/>
  </p:clrMapOvr>
  <p:transition spd="slow" advClick="0" advTm="5000">
    <p:push dir="u"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B615147-C573-4A61-8F87-2E1E79FCE6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Rule of the Longest Match</a:t>
            </a:r>
            <a:endParaRPr lang="bg-B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BB5249-385B-4839-971E-C5FEE81BD51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8DA448-A0FC-4875-8BB2-997804216B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8944" y="1379151"/>
            <a:ext cx="1089754" cy="792549"/>
          </a:xfrm>
          <a:prstGeom prst="rect">
            <a:avLst/>
          </a:prstGeom>
        </p:spPr>
      </p:pic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E42A6437-99A2-463B-9700-4E6F54BB41FE}"/>
              </a:ext>
            </a:extLst>
          </p:cNvPr>
          <p:cNvSpPr/>
          <p:nvPr/>
        </p:nvSpPr>
        <p:spPr>
          <a:xfrm>
            <a:off x="253213" y="1371600"/>
            <a:ext cx="4724400" cy="1600200"/>
          </a:xfrm>
          <a:prstGeom prst="wedgeRoundRectCallout">
            <a:avLst>
              <a:gd name="adj1" fmla="val 75002"/>
              <a:gd name="adj2" fmla="val -28571"/>
              <a:gd name="adj3" fmla="val 16667"/>
            </a:avLst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B58CA3-65EB-42BD-A256-797A8A47CA84}"/>
              </a:ext>
            </a:extLst>
          </p:cNvPr>
          <p:cNvSpPr txBox="1"/>
          <p:nvPr/>
        </p:nvSpPr>
        <p:spPr>
          <a:xfrm>
            <a:off x="476498" y="1524000"/>
            <a:ext cx="4557658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192.168.0.0/16 via 10.1.1.1</a:t>
            </a:r>
          </a:p>
          <a:p>
            <a:r>
              <a:rPr lang="en-US" sz="2800" dirty="0"/>
              <a:t>192.168.5.0/24 via 10.15.15.1</a:t>
            </a:r>
          </a:p>
          <a:p>
            <a:r>
              <a:rPr lang="en-US" sz="2800" dirty="0"/>
              <a:t>0.0.0.0/0 via 10.23.23.1</a:t>
            </a:r>
            <a:endParaRPr lang="bg-BG" sz="2800" dirty="0"/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AE61B255-90C5-4BE4-9555-4249FF84E31F}"/>
              </a:ext>
            </a:extLst>
          </p:cNvPr>
          <p:cNvSpPr/>
          <p:nvPr/>
        </p:nvSpPr>
        <p:spPr>
          <a:xfrm>
            <a:off x="253213" y="4648200"/>
            <a:ext cx="3555199" cy="1143000"/>
          </a:xfrm>
          <a:prstGeom prst="wedgeRoundRectCallout">
            <a:avLst>
              <a:gd name="adj1" fmla="val 114491"/>
              <a:gd name="adj2" fmla="val -263237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 dirty="0"/>
          </a:p>
        </p:txBody>
      </p: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EA88DC76-AF18-446C-9AD2-361A97D09DD7}"/>
              </a:ext>
            </a:extLst>
          </p:cNvPr>
          <p:cNvSpPr/>
          <p:nvPr/>
        </p:nvSpPr>
        <p:spPr>
          <a:xfrm>
            <a:off x="4303711" y="4648200"/>
            <a:ext cx="3724139" cy="1143000"/>
          </a:xfrm>
          <a:prstGeom prst="wedgeRoundRectCallout">
            <a:avLst>
              <a:gd name="adj1" fmla="val 14363"/>
              <a:gd name="adj2" fmla="val -264000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 dirty="0"/>
          </a:p>
        </p:txBody>
      </p: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E6140A0D-6664-4C54-8DF1-954E1D8C92B0}"/>
              </a:ext>
            </a:extLst>
          </p:cNvPr>
          <p:cNvSpPr/>
          <p:nvPr/>
        </p:nvSpPr>
        <p:spPr>
          <a:xfrm>
            <a:off x="8375469" y="4648200"/>
            <a:ext cx="3405354" cy="1143000"/>
          </a:xfrm>
          <a:prstGeom prst="wedgeRoundRectCallout">
            <a:avLst>
              <a:gd name="adj1" fmla="val -82149"/>
              <a:gd name="adj2" fmla="val -261919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4AFF57-CE6C-4C20-AC8E-8FA14E52F261}"/>
              </a:ext>
            </a:extLst>
          </p:cNvPr>
          <p:cNvSpPr txBox="1"/>
          <p:nvPr/>
        </p:nvSpPr>
        <p:spPr>
          <a:xfrm>
            <a:off x="230558" y="4648200"/>
            <a:ext cx="3606821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dirty="0"/>
              <a:t>How do I reach 192.168.5.3?</a:t>
            </a:r>
            <a:endParaRPr lang="bg-BG" sz="23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D43C264-F063-4BD3-BAE3-C68173E094FB}"/>
              </a:ext>
            </a:extLst>
          </p:cNvPr>
          <p:cNvSpPr txBox="1"/>
          <p:nvPr/>
        </p:nvSpPr>
        <p:spPr>
          <a:xfrm>
            <a:off x="4271951" y="4704474"/>
            <a:ext cx="3755900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dirty="0"/>
              <a:t>How do I reach 192.168.18.7?</a:t>
            </a:r>
            <a:endParaRPr lang="bg-BG" sz="23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02AC34A-FD00-40D4-A452-218B3F0BF845}"/>
              </a:ext>
            </a:extLst>
          </p:cNvPr>
          <p:cNvSpPr txBox="1"/>
          <p:nvPr/>
        </p:nvSpPr>
        <p:spPr>
          <a:xfrm>
            <a:off x="8375469" y="4704474"/>
            <a:ext cx="3457741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dirty="0"/>
              <a:t>How do I reach 85.12.3.42?</a:t>
            </a:r>
            <a:endParaRPr lang="bg-BG" sz="23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B0DD1BF-A04C-40B0-94F7-C048455981C1}"/>
              </a:ext>
            </a:extLst>
          </p:cNvPr>
          <p:cNvSpPr txBox="1"/>
          <p:nvPr/>
        </p:nvSpPr>
        <p:spPr>
          <a:xfrm>
            <a:off x="257231" y="5122947"/>
            <a:ext cx="2902589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dirty="0">
                <a:solidFill>
                  <a:schemeClr val="bg2"/>
                </a:solidFill>
              </a:rPr>
              <a:t>Answer: via 10.15.15.1</a:t>
            </a:r>
            <a:endParaRPr lang="bg-BG" sz="2300" dirty="0">
              <a:solidFill>
                <a:schemeClr val="bg2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EEA609B-08A1-4A16-8257-710D9EAD994E}"/>
              </a:ext>
            </a:extLst>
          </p:cNvPr>
          <p:cNvSpPr txBox="1"/>
          <p:nvPr/>
        </p:nvSpPr>
        <p:spPr>
          <a:xfrm>
            <a:off x="4300277" y="5151869"/>
            <a:ext cx="2604431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dirty="0">
                <a:solidFill>
                  <a:schemeClr val="bg2"/>
                </a:solidFill>
              </a:rPr>
              <a:t>Answer: via 10.1.1.1</a:t>
            </a:r>
            <a:endParaRPr lang="bg-BG" sz="2300" dirty="0">
              <a:solidFill>
                <a:schemeClr val="bg2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CC3C329-E041-4568-B66E-66AA8EBB5D57}"/>
              </a:ext>
            </a:extLst>
          </p:cNvPr>
          <p:cNvSpPr txBox="1"/>
          <p:nvPr/>
        </p:nvSpPr>
        <p:spPr>
          <a:xfrm>
            <a:off x="8345672" y="5148897"/>
            <a:ext cx="2902589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dirty="0">
                <a:solidFill>
                  <a:schemeClr val="bg2"/>
                </a:solidFill>
              </a:rPr>
              <a:t>Answer: via 10.23.23.1</a:t>
            </a:r>
            <a:endParaRPr lang="bg-BG" sz="23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9159928"/>
      </p:ext>
    </p:extLst>
  </p:cSld>
  <p:clrMapOvr>
    <a:masterClrMapping/>
  </p:clrMapOvr>
  <p:transition spd="slow" advClick="0" advTm="5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 animBg="1"/>
      <p:bldP spid="9" grpId="0" animBg="1"/>
      <p:bldP spid="10" grpId="0" animBg="1"/>
      <p:bldP spid="11" grpId="0"/>
      <p:bldP spid="12" grpId="0"/>
      <p:bldP spid="13" grpId="0"/>
      <p:bldP spid="14" grpId="0"/>
      <p:bldP spid="15" grpId="0"/>
      <p:bldP spid="16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 routing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57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9239" y="1355395"/>
            <a:ext cx="8481559" cy="5041801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3649081424"/>
      </p:ext>
    </p:extLst>
  </p:cSld>
  <p:clrMapOvr>
    <a:masterClrMapping/>
  </p:clrMapOvr>
  <p:transition spd="slow" advClick="0" advTm="5000">
    <p:push dir="u"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Inter-VLAN Routing Using the Same Switch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58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612" y="1371600"/>
            <a:ext cx="8489287" cy="4953000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4092225059"/>
      </p:ext>
    </p:extLst>
  </p:cSld>
  <p:clrMapOvr>
    <a:masterClrMapping/>
  </p:clrMapOvr>
  <p:transition spd="slow" advClick="0" advTm="5000">
    <p:push dir="u"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Inter-VLAN Routing Using External Switch 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59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412" y="1371600"/>
            <a:ext cx="8534400" cy="4955658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8" name="TextBox 7"/>
          <p:cNvSpPr txBox="1"/>
          <p:nvPr/>
        </p:nvSpPr>
        <p:spPr>
          <a:xfrm>
            <a:off x="2340771" y="2700010"/>
            <a:ext cx="16098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Trunk ports</a:t>
            </a:r>
            <a:endParaRPr lang="bg-BG" sz="24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8E68D05-0529-4E1D-9441-8A74842040B3}"/>
              </a:ext>
            </a:extLst>
          </p:cNvPr>
          <p:cNvSpPr txBox="1"/>
          <p:nvPr/>
        </p:nvSpPr>
        <p:spPr>
          <a:xfrm>
            <a:off x="6078009" y="2253886"/>
            <a:ext cx="1619831" cy="443236"/>
          </a:xfrm>
          <a:prstGeom prst="rect">
            <a:avLst/>
          </a:prstGeom>
          <a:noFill/>
          <a:ln w="12700">
            <a:noFill/>
          </a:ln>
        </p:spPr>
        <p:txBody>
          <a:bodyPr vert="horz" wrap="none" lIns="144000" tIns="108000" rIns="144000" bIns="108000" rtlCol="0">
            <a:spAutoFit/>
          </a:bodyPr>
          <a:lstStyle/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400" dirty="0"/>
              <a:t>(This is L3 switch)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9DC27B-98D9-409C-A4CB-AF70EC8CAF08}"/>
              </a:ext>
            </a:extLst>
          </p:cNvPr>
          <p:cNvSpPr txBox="1"/>
          <p:nvPr/>
        </p:nvSpPr>
        <p:spPr>
          <a:xfrm>
            <a:off x="4891669" y="3758631"/>
            <a:ext cx="1619831" cy="443236"/>
          </a:xfrm>
          <a:prstGeom prst="rect">
            <a:avLst/>
          </a:prstGeom>
          <a:noFill/>
          <a:ln w="12700">
            <a:noFill/>
          </a:ln>
        </p:spPr>
        <p:txBody>
          <a:bodyPr vert="horz" wrap="none" lIns="144000" tIns="108000" rIns="144000" bIns="108000" rtlCol="0">
            <a:spAutoFit/>
          </a:bodyPr>
          <a:lstStyle/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400" dirty="0"/>
              <a:t>(This is L2 switch)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BE062DE-1AB6-42BE-803B-AE7A5F5D6583}"/>
              </a:ext>
            </a:extLst>
          </p:cNvPr>
          <p:cNvCxnSpPr>
            <a:cxnSpLocks/>
          </p:cNvCxnSpPr>
          <p:nvPr/>
        </p:nvCxnSpPr>
        <p:spPr>
          <a:xfrm flipV="1">
            <a:off x="4139398" y="2658366"/>
            <a:ext cx="1024949" cy="212792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8CA4960-A118-423C-BFAE-97DEDCAF2E8D}"/>
              </a:ext>
            </a:extLst>
          </p:cNvPr>
          <p:cNvCxnSpPr>
            <a:cxnSpLocks/>
          </p:cNvCxnSpPr>
          <p:nvPr/>
        </p:nvCxnSpPr>
        <p:spPr>
          <a:xfrm>
            <a:off x="4139398" y="3046562"/>
            <a:ext cx="1024949" cy="186284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1508144"/>
      </p:ext>
    </p:extLst>
  </p:cSld>
  <p:clrMapOvr>
    <a:masterClrMapping/>
  </p:clrMapOvr>
  <p:transition spd="slow" advClick="0" advTm="5000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7D9BEC-B78A-4F16-AC5D-B7B26374132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487886" y="1246909"/>
            <a:ext cx="5507349" cy="5375564"/>
          </a:xfrm>
        </p:spPr>
        <p:txBody>
          <a:bodyPr>
            <a:normAutofit fontScale="85000" lnSpcReduction="20000"/>
          </a:bodyPr>
          <a:lstStyle/>
          <a:p>
            <a:r>
              <a:rPr lang="en-US" sz="3700" dirty="0"/>
              <a:t>Define a common format</a:t>
            </a:r>
            <a:br>
              <a:rPr lang="en-US" sz="3700" dirty="0"/>
            </a:br>
            <a:r>
              <a:rPr lang="en-US" sz="3700" dirty="0"/>
              <a:t>and set of rules for</a:t>
            </a:r>
            <a:br>
              <a:rPr lang="en-US" sz="3700" dirty="0"/>
            </a:br>
            <a:r>
              <a:rPr lang="en-US" sz="3700" dirty="0"/>
              <a:t>exchanging messages</a:t>
            </a:r>
            <a:br>
              <a:rPr lang="en-US" sz="3700" dirty="0"/>
            </a:br>
            <a:r>
              <a:rPr lang="en-US" sz="3700" dirty="0"/>
              <a:t>between network devices</a:t>
            </a:r>
          </a:p>
          <a:p>
            <a:r>
              <a:rPr lang="en-US" dirty="0"/>
              <a:t>Common protocols:</a:t>
            </a:r>
          </a:p>
          <a:p>
            <a:pPr lvl="1"/>
            <a:r>
              <a:rPr lang="en-US" dirty="0"/>
              <a:t>HTTP</a:t>
            </a:r>
          </a:p>
          <a:p>
            <a:pPr lvl="1"/>
            <a:r>
              <a:rPr lang="en-US" dirty="0"/>
              <a:t>FTP</a:t>
            </a:r>
          </a:p>
          <a:p>
            <a:pPr lvl="1"/>
            <a:r>
              <a:rPr lang="en-US" dirty="0"/>
              <a:t>SMTP</a:t>
            </a:r>
          </a:p>
          <a:p>
            <a:pPr lvl="1"/>
            <a:r>
              <a:rPr lang="en-US" dirty="0"/>
              <a:t>DNS</a:t>
            </a:r>
          </a:p>
          <a:p>
            <a:pPr lvl="1"/>
            <a:r>
              <a:rPr lang="en-US" dirty="0"/>
              <a:t>DHCP</a:t>
            </a:r>
          </a:p>
          <a:p>
            <a:pPr lvl="1"/>
            <a:r>
              <a:rPr lang="en-US" dirty="0"/>
              <a:t>RDP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C648C4A-D418-42B0-9115-EC1BAFAB9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Networks Protocols</a:t>
            </a:r>
            <a:endParaRPr lang="bg-BG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1798C0-12D6-4A45-8B5C-B8ECCDAADA5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DE0FCD6-33C3-4BEF-995D-057F27E0A7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3830" y="1112405"/>
            <a:ext cx="3487531" cy="5208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254013"/>
      </p:ext>
    </p:extLst>
  </p:cSld>
  <p:clrMapOvr>
    <a:masterClrMapping/>
  </p:clrMapOvr>
  <p:transition spd="slow" advClick="0" advTm="5000">
    <p:push dir="u"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Inter-VLAN Routing Using External Router (2)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60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12" y="1371600"/>
            <a:ext cx="9867324" cy="5077202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7" name="TextBox 6"/>
          <p:cNvSpPr txBox="1"/>
          <p:nvPr/>
        </p:nvSpPr>
        <p:spPr>
          <a:xfrm>
            <a:off x="2713019" y="3198167"/>
            <a:ext cx="14896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Trunk port</a:t>
            </a:r>
            <a:endParaRPr lang="bg-BG" sz="2400" dirty="0">
              <a:solidFill>
                <a:schemeClr val="bg1"/>
              </a:solidFill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4875212" y="2133600"/>
            <a:ext cx="609600" cy="76200"/>
          </a:xfrm>
          <a:prstGeom prst="straightConnector1">
            <a:avLst/>
          </a:prstGeom>
          <a:ln w="25400">
            <a:solidFill>
              <a:schemeClr val="bg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5789612" y="2133600"/>
            <a:ext cx="685800" cy="76200"/>
          </a:xfrm>
          <a:prstGeom prst="straightConnector1">
            <a:avLst/>
          </a:prstGeom>
          <a:ln w="25400">
            <a:solidFill>
              <a:schemeClr val="bg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4BE8D3B-47AE-4A7F-B0D5-E6B2763CF040}"/>
              </a:ext>
            </a:extLst>
          </p:cNvPr>
          <p:cNvCxnSpPr>
            <a:cxnSpLocks/>
          </p:cNvCxnSpPr>
          <p:nvPr/>
        </p:nvCxnSpPr>
        <p:spPr>
          <a:xfrm>
            <a:off x="4202658" y="3429000"/>
            <a:ext cx="1115533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9428424"/>
      </p:ext>
    </p:extLst>
  </p:cSld>
  <p:clrMapOvr>
    <a:masterClrMapping/>
  </p:clrMapOvr>
  <p:transition spd="slow" advClick="0" advTm="5000">
    <p:push dir="u"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Static Routes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61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23" y="1093611"/>
            <a:ext cx="11696797" cy="5153402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6" name="Speech Bubble: Rectangle with Corners Rounded 6"/>
          <p:cNvSpPr/>
          <p:nvPr/>
        </p:nvSpPr>
        <p:spPr>
          <a:xfrm>
            <a:off x="460800" y="4648200"/>
            <a:ext cx="3669162" cy="1461981"/>
          </a:xfrm>
          <a:prstGeom prst="wedgeRoundRectCallout">
            <a:avLst>
              <a:gd name="adj1" fmla="val 26869"/>
              <a:gd name="adj2" fmla="val -157235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bg-BG" sz="2000" b="1" dirty="0">
              <a:solidFill>
                <a:srgbClr val="920000"/>
              </a:solidFill>
            </a:endParaRPr>
          </a:p>
        </p:txBody>
      </p:sp>
      <p:sp>
        <p:nvSpPr>
          <p:cNvPr id="7" name="Speech Bubble: Rectangle with Corners Rounded 7"/>
          <p:cNvSpPr/>
          <p:nvPr/>
        </p:nvSpPr>
        <p:spPr>
          <a:xfrm>
            <a:off x="4222897" y="4654731"/>
            <a:ext cx="3581400" cy="1455450"/>
          </a:xfrm>
          <a:prstGeom prst="wedgeRoundRectCallout">
            <a:avLst>
              <a:gd name="adj1" fmla="val -12280"/>
              <a:gd name="adj2" fmla="val -155966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bg-BG" sz="2000" b="1" dirty="0">
              <a:solidFill>
                <a:srgbClr val="920000"/>
              </a:solidFill>
            </a:endParaRPr>
          </a:p>
        </p:txBody>
      </p:sp>
      <p:sp>
        <p:nvSpPr>
          <p:cNvPr id="8" name="Speech Bubble: Rectangle with Corners Rounded 8"/>
          <p:cNvSpPr/>
          <p:nvPr/>
        </p:nvSpPr>
        <p:spPr>
          <a:xfrm>
            <a:off x="7984994" y="4648199"/>
            <a:ext cx="3558059" cy="1461981"/>
          </a:xfrm>
          <a:prstGeom prst="wedgeRoundRectCallout">
            <a:avLst>
              <a:gd name="adj1" fmla="val -42189"/>
              <a:gd name="adj2" fmla="val -157235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bg-BG" sz="2000" b="1" dirty="0">
              <a:solidFill>
                <a:srgbClr val="92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18425" y="4672280"/>
            <a:ext cx="2888111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0" dirty="0">
                <a:solidFill>
                  <a:schemeClr val="bg2"/>
                </a:solidFill>
              </a:rPr>
              <a:t>10.1.1.0/24 is local</a:t>
            </a:r>
          </a:p>
          <a:p>
            <a:r>
              <a:rPr lang="en-US" sz="1900" dirty="0">
                <a:solidFill>
                  <a:schemeClr val="bg2"/>
                </a:solidFill>
              </a:rPr>
              <a:t>192.168.1.0/24 is local</a:t>
            </a:r>
          </a:p>
        </p:txBody>
      </p:sp>
      <p:sp>
        <p:nvSpPr>
          <p:cNvPr id="10" name="Rectangle 9"/>
          <p:cNvSpPr/>
          <p:nvPr/>
        </p:nvSpPr>
        <p:spPr>
          <a:xfrm>
            <a:off x="518425" y="5326986"/>
            <a:ext cx="3397176" cy="677108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en-US" sz="1900" b="1" dirty="0">
                <a:solidFill>
                  <a:schemeClr val="bg1"/>
                </a:solidFill>
              </a:rPr>
              <a:t>192.168.2.0/24 via 192.168.1.2</a:t>
            </a:r>
          </a:p>
          <a:p>
            <a:r>
              <a:rPr lang="en-US" sz="1900" b="1" dirty="0">
                <a:solidFill>
                  <a:srgbClr val="FF0000"/>
                </a:solidFill>
              </a:rPr>
              <a:t>10.2.2.0/24 via 192.168.1.2</a:t>
            </a:r>
            <a:endParaRPr lang="bg-BG" sz="1900" b="1" dirty="0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314185" y="4659217"/>
            <a:ext cx="2413994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00" dirty="0">
                <a:solidFill>
                  <a:schemeClr val="bg2"/>
                </a:solidFill>
              </a:rPr>
              <a:t>192.168.1.0/24 is local</a:t>
            </a:r>
          </a:p>
          <a:p>
            <a:r>
              <a:rPr lang="en-US" sz="1900" dirty="0">
                <a:solidFill>
                  <a:schemeClr val="bg2"/>
                </a:solidFill>
              </a:rPr>
              <a:t>192.168.2.0/24 is local</a:t>
            </a:r>
          </a:p>
        </p:txBody>
      </p:sp>
      <p:sp>
        <p:nvSpPr>
          <p:cNvPr id="17" name="Rectangle 16"/>
          <p:cNvSpPr/>
          <p:nvPr/>
        </p:nvSpPr>
        <p:spPr>
          <a:xfrm>
            <a:off x="4317970" y="5333799"/>
            <a:ext cx="3302104" cy="646331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10.1.1.0/24 via 192.168.1.1</a:t>
            </a:r>
          </a:p>
          <a:p>
            <a:r>
              <a:rPr lang="en-US" b="1" dirty="0">
                <a:solidFill>
                  <a:srgbClr val="FF0000"/>
                </a:solidFill>
              </a:rPr>
              <a:t>10.2.2.0/24 via 192.168.2.3</a:t>
            </a:r>
            <a:endParaRPr lang="bg-BG" b="1" dirty="0">
              <a:solidFill>
                <a:srgbClr val="FF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01249" y="4674457"/>
            <a:ext cx="2413994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00" dirty="0">
                <a:solidFill>
                  <a:schemeClr val="bg2"/>
                </a:solidFill>
              </a:rPr>
              <a:t>192.168.2.0/24 is local</a:t>
            </a:r>
          </a:p>
          <a:p>
            <a:r>
              <a:rPr lang="en-US" sz="1900" dirty="0">
                <a:solidFill>
                  <a:schemeClr val="bg2"/>
                </a:solidFill>
              </a:rPr>
              <a:t>10.2.2.0/24 is local</a:t>
            </a:r>
          </a:p>
        </p:txBody>
      </p:sp>
      <p:sp>
        <p:nvSpPr>
          <p:cNvPr id="19" name="Rectangle 18"/>
          <p:cNvSpPr/>
          <p:nvPr/>
        </p:nvSpPr>
        <p:spPr>
          <a:xfrm>
            <a:off x="8101249" y="5319974"/>
            <a:ext cx="3373857" cy="677108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en-US" sz="1900" b="1" dirty="0">
                <a:solidFill>
                  <a:schemeClr val="accent2"/>
                </a:solidFill>
              </a:rPr>
              <a:t>10.1.1.0/24 via 192.168.2.2</a:t>
            </a:r>
          </a:p>
          <a:p>
            <a:r>
              <a:rPr lang="en-US" sz="1900" b="1" dirty="0">
                <a:solidFill>
                  <a:schemeClr val="accent3"/>
                </a:solidFill>
              </a:rPr>
              <a:t>192.168.1.0/24 via 192.168.2.2</a:t>
            </a:r>
            <a:endParaRPr lang="bg-BG" sz="1900" b="1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2389070"/>
      </p:ext>
    </p:extLst>
  </p:cSld>
  <p:clrMapOvr>
    <a:masterClrMapping/>
  </p:clrMapOvr>
  <p:transition spd="slow" advClick="0" advTm="5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/>
      <p:bldP spid="10" grpId="0" animBg="1"/>
      <p:bldP spid="15" grpId="0"/>
      <p:bldP spid="17" grpId="0" animBg="1"/>
      <p:bldP spid="18" grpId="0"/>
      <p:bldP spid="19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B83B665-40E1-4767-B66F-95D2EEC7841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109" y="4704825"/>
            <a:ext cx="10961783" cy="992128"/>
          </a:xfrm>
        </p:spPr>
        <p:txBody>
          <a:bodyPr/>
          <a:lstStyle/>
          <a:p>
            <a:r>
              <a:rPr lang="en-US" dirty="0"/>
              <a:t>Lecture 6: Dynamic routing with OSPF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664789516"/>
      </p:ext>
    </p:extLst>
  </p:cSld>
  <p:clrMapOvr>
    <a:masterClrMapping/>
  </p:clrMapOvr>
  <p:transition spd="slow" advClick="0" advTm="5000">
    <p:push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5A022B-AAAE-461E-B96E-A80C271A7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Distance-vector vs link-state protocols</a:t>
            </a:r>
            <a:endParaRPr lang="bg-BG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7E7C0B-1F78-425A-9A85-FEC6E2849CC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Distance-vector protocols</a:t>
            </a:r>
            <a:endParaRPr lang="bg-BG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0CA96A-417A-43A4-B3F6-9422A983615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Link-state protocols</a:t>
            </a:r>
            <a:endParaRPr lang="bg-BG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F184F4-4B3F-46A2-B8A8-B7C4E663DCE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566412" y="6397196"/>
            <a:ext cx="428822" cy="30884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63</a:t>
            </a:fld>
            <a:endParaRPr lang="en-US" dirty="0"/>
          </a:p>
        </p:txBody>
      </p:sp>
      <p:pic>
        <p:nvPicPr>
          <p:cNvPr id="6" name="Picture 2" descr="Image result for Ð¿ÐµÑÐ½Ð¸Ðº ÑÐ°Ð±ÐµÐ»Ð°">
            <a:extLst>
              <a:ext uri="{FF2B5EF4-FFF2-40B4-BE49-F238E27FC236}">
                <a16:creationId xmlns:a16="http://schemas.microsoft.com/office/drawing/2014/main" id="{585C395F-49FD-44B5-BDBA-2462B05A61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870" y="2142421"/>
            <a:ext cx="5298803" cy="3519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3858CC7-66AC-4152-81A8-934A9C4E11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8327" y="2142421"/>
            <a:ext cx="5089803" cy="3519648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F4FD8CD-DB1E-4210-89BF-C165C262A672}"/>
              </a:ext>
            </a:extLst>
          </p:cNvPr>
          <p:cNvCxnSpPr>
            <a:cxnSpLocks/>
          </p:cNvCxnSpPr>
          <p:nvPr/>
        </p:nvCxnSpPr>
        <p:spPr>
          <a:xfrm>
            <a:off x="6206836" y="2456873"/>
            <a:ext cx="0" cy="295563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7196684"/>
      </p:ext>
    </p:extLst>
  </p:cSld>
  <p:clrMapOvr>
    <a:masterClrMapping/>
  </p:clrMapOvr>
  <p:transition spd="slow" advClick="0" advTm="5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1F3E4E1-4DD1-4990-97C7-1E76212DA6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RIP Metric: hop count</a:t>
            </a:r>
            <a:endParaRPr lang="bg-B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565A09-3A66-4F67-8703-87D8C2B0BDE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513293-2A14-4EF0-882C-31FB96A48B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729" y="2052478"/>
            <a:ext cx="10668000" cy="4653563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6" name="Arrow: Curved Right 5">
            <a:extLst>
              <a:ext uri="{FF2B5EF4-FFF2-40B4-BE49-F238E27FC236}">
                <a16:creationId xmlns:a16="http://schemas.microsoft.com/office/drawing/2014/main" id="{15F74181-11C7-4580-990A-5410787EC405}"/>
              </a:ext>
            </a:extLst>
          </p:cNvPr>
          <p:cNvSpPr/>
          <p:nvPr/>
        </p:nvSpPr>
        <p:spPr>
          <a:xfrm rot="3895034">
            <a:off x="3637475" y="1559109"/>
            <a:ext cx="867001" cy="1812510"/>
          </a:xfrm>
          <a:prstGeom prst="curvedRightArrow">
            <a:avLst>
              <a:gd name="adj1" fmla="val 22369"/>
              <a:gd name="adj2" fmla="val 50000"/>
              <a:gd name="adj3" fmla="val 25000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1200" dirty="0">
              <a:solidFill>
                <a:schemeClr val="tx1"/>
              </a:solidFill>
            </a:endParaRPr>
          </a:p>
        </p:txBody>
      </p:sp>
      <p:sp>
        <p:nvSpPr>
          <p:cNvPr id="7" name="Arrow: Curved Right 6">
            <a:extLst>
              <a:ext uri="{FF2B5EF4-FFF2-40B4-BE49-F238E27FC236}">
                <a16:creationId xmlns:a16="http://schemas.microsoft.com/office/drawing/2014/main" id="{353DE741-1C14-4A0D-BB1B-6613418E0DA9}"/>
              </a:ext>
            </a:extLst>
          </p:cNvPr>
          <p:cNvSpPr/>
          <p:nvPr/>
        </p:nvSpPr>
        <p:spPr>
          <a:xfrm rot="20431529" flipV="1">
            <a:off x="2466565" y="4027491"/>
            <a:ext cx="635685" cy="1005077"/>
          </a:xfrm>
          <a:prstGeom prst="curvedRightArrow">
            <a:avLst>
              <a:gd name="adj1" fmla="val 22369"/>
              <a:gd name="adj2" fmla="val 50000"/>
              <a:gd name="adj3" fmla="val 25000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6816AB-1BE3-44FB-A4D1-A59F45842A0B}"/>
              </a:ext>
            </a:extLst>
          </p:cNvPr>
          <p:cNvSpPr txBox="1"/>
          <p:nvPr/>
        </p:nvSpPr>
        <p:spPr>
          <a:xfrm>
            <a:off x="1470638" y="3102346"/>
            <a:ext cx="21679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</a:rPr>
              <a:t>I will use Router1!</a:t>
            </a:r>
            <a:endParaRPr lang="bg-BG" sz="2000" b="1" dirty="0">
              <a:solidFill>
                <a:srgbClr val="C0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3FBB64-D97A-4798-ACEA-A9F7A4AE02C6}"/>
              </a:ext>
            </a:extLst>
          </p:cNvPr>
          <p:cNvSpPr txBox="1"/>
          <p:nvPr/>
        </p:nvSpPr>
        <p:spPr>
          <a:xfrm rot="19598538">
            <a:off x="1921606" y="1814798"/>
            <a:ext cx="3058237" cy="475359"/>
          </a:xfrm>
          <a:prstGeom prst="rect">
            <a:avLst/>
          </a:prstGeom>
          <a:noFill/>
          <a:ln w="12700">
            <a:noFill/>
          </a:ln>
        </p:spPr>
        <p:txBody>
          <a:bodyPr vert="horz" wrap="none" lIns="144000" tIns="108000" rIns="144000" bIns="108000" rtlCol="0">
            <a:spAutoFit/>
          </a:bodyPr>
          <a:lstStyle/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dirty="0">
                <a:solidFill>
                  <a:schemeClr val="bg1"/>
                </a:solidFill>
              </a:rPr>
              <a:t>I know how to reach Destination!</a:t>
            </a:r>
            <a:endParaRPr lang="bg-BG" sz="16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9DB73C1-A3B1-4A74-A51C-969999B88B17}"/>
              </a:ext>
            </a:extLst>
          </p:cNvPr>
          <p:cNvSpPr txBox="1"/>
          <p:nvPr/>
        </p:nvSpPr>
        <p:spPr>
          <a:xfrm rot="1747922">
            <a:off x="1255288" y="5089102"/>
            <a:ext cx="3058237" cy="475359"/>
          </a:xfrm>
          <a:prstGeom prst="rect">
            <a:avLst/>
          </a:prstGeom>
          <a:noFill/>
          <a:ln w="12700">
            <a:noFill/>
          </a:ln>
        </p:spPr>
        <p:txBody>
          <a:bodyPr vert="horz" wrap="none" lIns="144000" tIns="108000" rIns="144000" bIns="108000" rtlCol="0">
            <a:spAutoFit/>
          </a:bodyPr>
          <a:lstStyle/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dirty="0">
                <a:solidFill>
                  <a:schemeClr val="bg1"/>
                </a:solidFill>
              </a:rPr>
              <a:t>I know how to reach Destination!</a:t>
            </a:r>
            <a:endParaRPr lang="bg-BG" sz="16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99E454-B84D-4382-ACC4-FACA02852B07}"/>
              </a:ext>
            </a:extLst>
          </p:cNvPr>
          <p:cNvSpPr txBox="1"/>
          <p:nvPr/>
        </p:nvSpPr>
        <p:spPr>
          <a:xfrm>
            <a:off x="7361499" y="1585732"/>
            <a:ext cx="3311063" cy="604049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none" lIns="144000" tIns="108000" rIns="144000" bIns="108000" rtlCol="0">
            <a:spAutoFit/>
          </a:bodyPr>
          <a:lstStyle/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dirty="0"/>
              <a:t>Note: all routers talk RIP</a:t>
            </a:r>
            <a:endParaRPr lang="bg-BG" sz="2400" dirty="0"/>
          </a:p>
        </p:txBody>
      </p:sp>
    </p:spTree>
    <p:extLst>
      <p:ext uri="{BB962C8B-B14F-4D97-AF65-F5344CB8AC3E}">
        <p14:creationId xmlns:p14="http://schemas.microsoft.com/office/powerpoint/2010/main" val="2545618705"/>
      </p:ext>
    </p:extLst>
  </p:cSld>
  <p:clrMapOvr>
    <a:masterClrMapping/>
  </p:clrMapOvr>
  <p:transition spd="slow" advClick="0" advTm="5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/>
      <p:bldP spid="9" grpId="0"/>
      <p:bldP spid="10" grpId="0"/>
      <p:bldP spid="11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1F3E4E1-4DD1-4990-97C7-1E76212DA6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OSPF Metric: cost</a:t>
            </a:r>
            <a:endParaRPr lang="bg-B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565A09-3A66-4F67-8703-87D8C2B0BDE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65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632661F-8003-452A-B294-5BD73D3BAE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079" y="2286000"/>
            <a:ext cx="10896600" cy="4572000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10" name="Arrow: Curved Right 9">
            <a:extLst>
              <a:ext uri="{FF2B5EF4-FFF2-40B4-BE49-F238E27FC236}">
                <a16:creationId xmlns:a16="http://schemas.microsoft.com/office/drawing/2014/main" id="{54D13826-2DBC-4F21-989D-1F840041AB62}"/>
              </a:ext>
            </a:extLst>
          </p:cNvPr>
          <p:cNvSpPr/>
          <p:nvPr/>
        </p:nvSpPr>
        <p:spPr>
          <a:xfrm rot="3895034">
            <a:off x="3641787" y="1780069"/>
            <a:ext cx="867001" cy="1812510"/>
          </a:xfrm>
          <a:prstGeom prst="curvedRightArrow">
            <a:avLst>
              <a:gd name="adj1" fmla="val 22369"/>
              <a:gd name="adj2" fmla="val 50000"/>
              <a:gd name="adj3" fmla="val 25000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 dirty="0">
              <a:solidFill>
                <a:schemeClr val="tx1"/>
              </a:solidFill>
            </a:endParaRPr>
          </a:p>
        </p:txBody>
      </p:sp>
      <p:sp>
        <p:nvSpPr>
          <p:cNvPr id="11" name="Arrow: Curved Right 10">
            <a:extLst>
              <a:ext uri="{FF2B5EF4-FFF2-40B4-BE49-F238E27FC236}">
                <a16:creationId xmlns:a16="http://schemas.microsoft.com/office/drawing/2014/main" id="{C28FFAF2-148E-4DE9-83B4-5F6E3BB53D71}"/>
              </a:ext>
            </a:extLst>
          </p:cNvPr>
          <p:cNvSpPr/>
          <p:nvPr/>
        </p:nvSpPr>
        <p:spPr>
          <a:xfrm rot="20431529" flipV="1">
            <a:off x="2438164" y="4477750"/>
            <a:ext cx="635685" cy="1005077"/>
          </a:xfrm>
          <a:prstGeom prst="curvedRightArrow">
            <a:avLst>
              <a:gd name="adj1" fmla="val 22369"/>
              <a:gd name="adj2" fmla="val 50000"/>
              <a:gd name="adj3" fmla="val 25000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8507783-E090-4ECF-926E-F32CAAA7A26E}"/>
              </a:ext>
            </a:extLst>
          </p:cNvPr>
          <p:cNvSpPr txBox="1"/>
          <p:nvPr/>
        </p:nvSpPr>
        <p:spPr>
          <a:xfrm>
            <a:off x="1545808" y="3419356"/>
            <a:ext cx="21102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</a:rPr>
              <a:t>I will use Router3!</a:t>
            </a:r>
            <a:endParaRPr lang="bg-BG" sz="2000" b="1" dirty="0">
              <a:solidFill>
                <a:srgbClr val="C0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1E7A69B-BCAF-4EFA-886E-4104DE4E7F22}"/>
              </a:ext>
            </a:extLst>
          </p:cNvPr>
          <p:cNvSpPr txBox="1"/>
          <p:nvPr/>
        </p:nvSpPr>
        <p:spPr>
          <a:xfrm>
            <a:off x="5207770" y="3591721"/>
            <a:ext cx="1115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00B050"/>
                </a:solidFill>
              </a:rPr>
              <a:t>slow links</a:t>
            </a:r>
            <a:endParaRPr lang="bg-BG" sz="1800" b="1" dirty="0">
              <a:solidFill>
                <a:srgbClr val="00B05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BC56C9B-CF04-4C26-BB78-9EEC3258F09E}"/>
              </a:ext>
            </a:extLst>
          </p:cNvPr>
          <p:cNvSpPr txBox="1"/>
          <p:nvPr/>
        </p:nvSpPr>
        <p:spPr>
          <a:xfrm>
            <a:off x="5230329" y="4653004"/>
            <a:ext cx="1026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00B050"/>
                </a:solidFill>
              </a:rPr>
              <a:t>fast links</a:t>
            </a:r>
            <a:endParaRPr lang="bg-BG" sz="1800" b="1" dirty="0">
              <a:solidFill>
                <a:srgbClr val="00B050"/>
              </a:solidFill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436F8ED-45C3-4A77-A86C-800B3A9B4F22}"/>
              </a:ext>
            </a:extLst>
          </p:cNvPr>
          <p:cNvCxnSpPr>
            <a:cxnSpLocks/>
          </p:cNvCxnSpPr>
          <p:nvPr/>
        </p:nvCxnSpPr>
        <p:spPr>
          <a:xfrm flipH="1" flipV="1">
            <a:off x="4963976" y="3401355"/>
            <a:ext cx="255835" cy="244660"/>
          </a:xfrm>
          <a:prstGeom prst="straightConnector1">
            <a:avLst/>
          </a:prstGeom>
          <a:ln w="25400">
            <a:solidFill>
              <a:srgbClr val="00B05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388B9E2-66D9-4C4B-9F18-462189E12E4A}"/>
              </a:ext>
            </a:extLst>
          </p:cNvPr>
          <p:cNvCxnSpPr>
            <a:cxnSpLocks/>
          </p:cNvCxnSpPr>
          <p:nvPr/>
        </p:nvCxnSpPr>
        <p:spPr>
          <a:xfrm flipV="1">
            <a:off x="6256379" y="3351509"/>
            <a:ext cx="250718" cy="275326"/>
          </a:xfrm>
          <a:prstGeom prst="straightConnector1">
            <a:avLst/>
          </a:prstGeom>
          <a:ln w="25400">
            <a:solidFill>
              <a:srgbClr val="00B05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57930D1-79D3-485A-A9FD-F9B143043147}"/>
              </a:ext>
            </a:extLst>
          </p:cNvPr>
          <p:cNvCxnSpPr>
            <a:cxnSpLocks/>
          </p:cNvCxnSpPr>
          <p:nvPr/>
        </p:nvCxnSpPr>
        <p:spPr>
          <a:xfrm flipH="1">
            <a:off x="4811869" y="4906848"/>
            <a:ext cx="418460" cy="230976"/>
          </a:xfrm>
          <a:prstGeom prst="straightConnector1">
            <a:avLst/>
          </a:prstGeom>
          <a:ln w="25400">
            <a:solidFill>
              <a:srgbClr val="00B05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CB114A5-DEDB-49F6-B16D-DB16ECE03CFB}"/>
              </a:ext>
            </a:extLst>
          </p:cNvPr>
          <p:cNvCxnSpPr>
            <a:cxnSpLocks/>
          </p:cNvCxnSpPr>
          <p:nvPr/>
        </p:nvCxnSpPr>
        <p:spPr>
          <a:xfrm>
            <a:off x="6233890" y="4929431"/>
            <a:ext cx="438066" cy="230976"/>
          </a:xfrm>
          <a:prstGeom prst="straightConnector1">
            <a:avLst/>
          </a:prstGeom>
          <a:ln w="25400">
            <a:solidFill>
              <a:srgbClr val="00B05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A7CF1DB6-2D24-486D-8A87-F5D1D5796CBE}"/>
              </a:ext>
            </a:extLst>
          </p:cNvPr>
          <p:cNvSpPr txBox="1"/>
          <p:nvPr/>
        </p:nvSpPr>
        <p:spPr>
          <a:xfrm rot="19598538">
            <a:off x="2009926" y="1886863"/>
            <a:ext cx="3058237" cy="475359"/>
          </a:xfrm>
          <a:prstGeom prst="rect">
            <a:avLst/>
          </a:prstGeom>
          <a:noFill/>
          <a:ln w="12700">
            <a:noFill/>
          </a:ln>
        </p:spPr>
        <p:txBody>
          <a:bodyPr vert="horz" wrap="none" lIns="144000" tIns="108000" rIns="144000" bIns="108000" rtlCol="0">
            <a:spAutoFit/>
          </a:bodyPr>
          <a:lstStyle/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dirty="0">
                <a:solidFill>
                  <a:schemeClr val="bg1"/>
                </a:solidFill>
              </a:rPr>
              <a:t>I know how to reach Destination!</a:t>
            </a:r>
            <a:endParaRPr lang="bg-BG" sz="1600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E29F913-BA15-48C5-88A6-266E3988604F}"/>
              </a:ext>
            </a:extLst>
          </p:cNvPr>
          <p:cNvSpPr txBox="1"/>
          <p:nvPr/>
        </p:nvSpPr>
        <p:spPr>
          <a:xfrm rot="1747922">
            <a:off x="1275660" y="5535627"/>
            <a:ext cx="3058237" cy="475359"/>
          </a:xfrm>
          <a:prstGeom prst="rect">
            <a:avLst/>
          </a:prstGeom>
          <a:noFill/>
          <a:ln w="12700">
            <a:noFill/>
          </a:ln>
        </p:spPr>
        <p:txBody>
          <a:bodyPr vert="horz" wrap="none" lIns="144000" tIns="108000" rIns="144000" bIns="108000" rtlCol="0">
            <a:spAutoFit/>
          </a:bodyPr>
          <a:lstStyle/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dirty="0">
                <a:solidFill>
                  <a:schemeClr val="bg1"/>
                </a:solidFill>
              </a:rPr>
              <a:t>I know how to reach Destination!</a:t>
            </a:r>
            <a:endParaRPr lang="bg-BG" sz="1600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66F8844-FAF0-4B70-A775-47FC94CBE2ED}"/>
              </a:ext>
            </a:extLst>
          </p:cNvPr>
          <p:cNvSpPr txBox="1"/>
          <p:nvPr/>
        </p:nvSpPr>
        <p:spPr>
          <a:xfrm>
            <a:off x="7361499" y="1585732"/>
            <a:ext cx="3553116" cy="604049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none" lIns="144000" tIns="108000" rIns="144000" bIns="108000" rtlCol="0">
            <a:spAutoFit/>
          </a:bodyPr>
          <a:lstStyle/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dirty="0"/>
              <a:t>Note: all routers talk OSPF</a:t>
            </a:r>
            <a:endParaRPr lang="bg-BG" sz="2400" dirty="0"/>
          </a:p>
        </p:txBody>
      </p:sp>
    </p:spTree>
    <p:extLst>
      <p:ext uri="{BB962C8B-B14F-4D97-AF65-F5344CB8AC3E}">
        <p14:creationId xmlns:p14="http://schemas.microsoft.com/office/powerpoint/2010/main" val="473269584"/>
      </p:ext>
    </p:extLst>
  </p:cSld>
  <p:clrMapOvr>
    <a:masterClrMapping/>
  </p:clrMapOvr>
  <p:transition spd="slow" advClick="0" advTm="5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/>
      <p:bldP spid="19" grpId="0"/>
      <p:bldP spid="20" grpId="0"/>
      <p:bldP spid="21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1F3E4E1-4DD1-4990-97C7-1E76212DA6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protocols in the same network</a:t>
            </a:r>
            <a:endParaRPr lang="bg-B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565A09-3A66-4F67-8703-87D8C2B0BDE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66</a:t>
            </a:fld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775DEDB-E8B2-4137-9BFB-B8E0EB2B5B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213" y="2049684"/>
            <a:ext cx="10902879" cy="4953000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20" name="Arrow: Curved Right 19">
            <a:extLst>
              <a:ext uri="{FF2B5EF4-FFF2-40B4-BE49-F238E27FC236}">
                <a16:creationId xmlns:a16="http://schemas.microsoft.com/office/drawing/2014/main" id="{1EAB3572-4DBB-4EBC-8DAD-4B3F8419A03A}"/>
              </a:ext>
            </a:extLst>
          </p:cNvPr>
          <p:cNvSpPr/>
          <p:nvPr/>
        </p:nvSpPr>
        <p:spPr>
          <a:xfrm rot="3895034">
            <a:off x="3604879" y="1791816"/>
            <a:ext cx="765693" cy="1812510"/>
          </a:xfrm>
          <a:prstGeom prst="curvedRightArrow">
            <a:avLst>
              <a:gd name="adj1" fmla="val 22369"/>
              <a:gd name="adj2" fmla="val 50000"/>
              <a:gd name="adj3" fmla="val 25000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 dirty="0">
              <a:solidFill>
                <a:schemeClr val="tx1"/>
              </a:solidFill>
            </a:endParaRPr>
          </a:p>
        </p:txBody>
      </p:sp>
      <p:sp>
        <p:nvSpPr>
          <p:cNvPr id="21" name="Arrow: Curved Right 20">
            <a:extLst>
              <a:ext uri="{FF2B5EF4-FFF2-40B4-BE49-F238E27FC236}">
                <a16:creationId xmlns:a16="http://schemas.microsoft.com/office/drawing/2014/main" id="{9514B1C8-6106-4B4C-9BA5-0FD2F027FD7D}"/>
              </a:ext>
            </a:extLst>
          </p:cNvPr>
          <p:cNvSpPr/>
          <p:nvPr/>
        </p:nvSpPr>
        <p:spPr>
          <a:xfrm rot="20431529" flipV="1">
            <a:off x="2447368" y="4186180"/>
            <a:ext cx="635685" cy="1005077"/>
          </a:xfrm>
          <a:prstGeom prst="curvedRightArrow">
            <a:avLst>
              <a:gd name="adj1" fmla="val 22369"/>
              <a:gd name="adj2" fmla="val 50000"/>
              <a:gd name="adj3" fmla="val 25000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 dirty="0">
              <a:solidFill>
                <a:schemeClr val="tx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12AF9B7-9324-485E-BC3B-FFB28BBA340D}"/>
              </a:ext>
            </a:extLst>
          </p:cNvPr>
          <p:cNvSpPr txBox="1"/>
          <p:nvPr/>
        </p:nvSpPr>
        <p:spPr>
          <a:xfrm>
            <a:off x="2982148" y="3219021"/>
            <a:ext cx="3513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</a:rPr>
              <a:t>?</a:t>
            </a:r>
            <a:endParaRPr lang="bg-BG" sz="2800" b="1" dirty="0">
              <a:solidFill>
                <a:srgbClr val="C0000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EF4E4D0-25F3-489B-8F83-64DAB73572FB}"/>
              </a:ext>
            </a:extLst>
          </p:cNvPr>
          <p:cNvSpPr txBox="1"/>
          <p:nvPr/>
        </p:nvSpPr>
        <p:spPr>
          <a:xfrm>
            <a:off x="5036143" y="3391159"/>
            <a:ext cx="1115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00B050"/>
                </a:solidFill>
              </a:rPr>
              <a:t>slow links</a:t>
            </a:r>
            <a:endParaRPr lang="bg-BG" sz="1800" b="1" dirty="0">
              <a:solidFill>
                <a:srgbClr val="00B05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E8B1CB6-AB8D-4EB4-AFB5-4F26E91FA21F}"/>
              </a:ext>
            </a:extLst>
          </p:cNvPr>
          <p:cNvSpPr txBox="1"/>
          <p:nvPr/>
        </p:nvSpPr>
        <p:spPr>
          <a:xfrm>
            <a:off x="5133338" y="4624201"/>
            <a:ext cx="1026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00B050"/>
                </a:solidFill>
              </a:rPr>
              <a:t>fast links</a:t>
            </a:r>
            <a:endParaRPr lang="bg-BG" sz="1800" b="1" dirty="0">
              <a:solidFill>
                <a:srgbClr val="00B050"/>
              </a:solidFill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9174EE8-7B00-4F77-BF8B-037D3F8C33AC}"/>
              </a:ext>
            </a:extLst>
          </p:cNvPr>
          <p:cNvCxnSpPr>
            <a:cxnSpLocks/>
          </p:cNvCxnSpPr>
          <p:nvPr/>
        </p:nvCxnSpPr>
        <p:spPr>
          <a:xfrm flipH="1" flipV="1">
            <a:off x="4905492" y="3161992"/>
            <a:ext cx="255835" cy="244660"/>
          </a:xfrm>
          <a:prstGeom prst="straightConnector1">
            <a:avLst/>
          </a:prstGeom>
          <a:ln w="25400">
            <a:solidFill>
              <a:srgbClr val="00B05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DB6390D-DD35-4C56-A5DE-C20DCA9B9F12}"/>
              </a:ext>
            </a:extLst>
          </p:cNvPr>
          <p:cNvCxnSpPr>
            <a:cxnSpLocks/>
          </p:cNvCxnSpPr>
          <p:nvPr/>
        </p:nvCxnSpPr>
        <p:spPr>
          <a:xfrm flipV="1">
            <a:off x="6072293" y="3110758"/>
            <a:ext cx="250718" cy="275326"/>
          </a:xfrm>
          <a:prstGeom prst="straightConnector1">
            <a:avLst/>
          </a:prstGeom>
          <a:ln w="25400">
            <a:solidFill>
              <a:srgbClr val="00B05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85FAB40-41AD-44BB-8A60-8637A04D2609}"/>
              </a:ext>
            </a:extLst>
          </p:cNvPr>
          <p:cNvCxnSpPr>
            <a:cxnSpLocks/>
          </p:cNvCxnSpPr>
          <p:nvPr/>
        </p:nvCxnSpPr>
        <p:spPr>
          <a:xfrm flipH="1">
            <a:off x="4703275" y="4878045"/>
            <a:ext cx="418460" cy="230976"/>
          </a:xfrm>
          <a:prstGeom prst="straightConnector1">
            <a:avLst/>
          </a:prstGeom>
          <a:ln w="25400">
            <a:solidFill>
              <a:srgbClr val="00B05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C125881-9530-41B7-B156-6A1F25ED05AC}"/>
              </a:ext>
            </a:extLst>
          </p:cNvPr>
          <p:cNvCxnSpPr>
            <a:cxnSpLocks/>
          </p:cNvCxnSpPr>
          <p:nvPr/>
        </p:nvCxnSpPr>
        <p:spPr>
          <a:xfrm>
            <a:off x="6151385" y="4878045"/>
            <a:ext cx="438066" cy="230976"/>
          </a:xfrm>
          <a:prstGeom prst="straightConnector1">
            <a:avLst/>
          </a:prstGeom>
          <a:ln w="25400">
            <a:solidFill>
              <a:srgbClr val="00B05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3B9B554A-AF26-4682-84F8-47CF801F327A}"/>
              </a:ext>
            </a:extLst>
          </p:cNvPr>
          <p:cNvSpPr txBox="1"/>
          <p:nvPr/>
        </p:nvSpPr>
        <p:spPr>
          <a:xfrm>
            <a:off x="7361499" y="1585732"/>
            <a:ext cx="4564611" cy="604049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none" lIns="144000" tIns="108000" rIns="144000" bIns="108000" rtlCol="0">
            <a:spAutoFit/>
          </a:bodyPr>
          <a:lstStyle/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dirty="0"/>
              <a:t>Note: all routers talk RIP </a:t>
            </a:r>
            <a:r>
              <a:rPr lang="en-US" sz="2400" u="sng" dirty="0"/>
              <a:t>and</a:t>
            </a:r>
            <a:r>
              <a:rPr lang="en-US" sz="2400" dirty="0"/>
              <a:t> OSPF</a:t>
            </a:r>
            <a:endParaRPr lang="bg-BG" sz="24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893552A-7CC3-4A6C-8575-A62471000B7D}"/>
              </a:ext>
            </a:extLst>
          </p:cNvPr>
          <p:cNvSpPr txBox="1"/>
          <p:nvPr/>
        </p:nvSpPr>
        <p:spPr>
          <a:xfrm rot="19598538">
            <a:off x="1845458" y="1886863"/>
            <a:ext cx="3387173" cy="475359"/>
          </a:xfrm>
          <a:prstGeom prst="rect">
            <a:avLst/>
          </a:prstGeom>
          <a:noFill/>
          <a:ln w="12700">
            <a:noFill/>
          </a:ln>
        </p:spPr>
        <p:txBody>
          <a:bodyPr vert="horz" wrap="none" lIns="144000" tIns="108000" rIns="144000" bIns="108000" rtlCol="0">
            <a:spAutoFit/>
          </a:bodyPr>
          <a:lstStyle/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dirty="0">
                <a:solidFill>
                  <a:schemeClr val="bg1"/>
                </a:solidFill>
              </a:rPr>
              <a:t>RIP: I am better to reach Destination!</a:t>
            </a:r>
            <a:endParaRPr lang="bg-BG" sz="1600" dirty="0">
              <a:solidFill>
                <a:schemeClr val="bg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8E7F06A-7F6F-45E7-8B5A-0F7978A4B46B}"/>
              </a:ext>
            </a:extLst>
          </p:cNvPr>
          <p:cNvSpPr txBox="1"/>
          <p:nvPr/>
        </p:nvSpPr>
        <p:spPr>
          <a:xfrm rot="1747922">
            <a:off x="1207610" y="5343619"/>
            <a:ext cx="3549077" cy="475359"/>
          </a:xfrm>
          <a:prstGeom prst="rect">
            <a:avLst/>
          </a:prstGeom>
          <a:noFill/>
          <a:ln w="12700">
            <a:noFill/>
          </a:ln>
        </p:spPr>
        <p:txBody>
          <a:bodyPr vert="horz" wrap="none" lIns="144000" tIns="108000" rIns="144000" bIns="108000" rtlCol="0">
            <a:spAutoFit/>
          </a:bodyPr>
          <a:lstStyle/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dirty="0">
                <a:solidFill>
                  <a:schemeClr val="bg1"/>
                </a:solidFill>
              </a:rPr>
              <a:t>OSPF: I am better to reach Destination!</a:t>
            </a:r>
            <a:endParaRPr lang="bg-BG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9557982"/>
      </p:ext>
    </p:extLst>
  </p:cSld>
  <p:clrMapOvr>
    <a:masterClrMapping/>
  </p:clrMapOvr>
  <p:transition spd="slow" advClick="0" advTm="5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9" grpId="0" animBg="1"/>
      <p:bldP spid="30" grpId="0"/>
      <p:bldP spid="31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994817D-990E-45D9-97EF-021070621F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Administrative distance</a:t>
            </a:r>
            <a:endParaRPr lang="bg-B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A7693F-A76B-4D95-BA5D-0235D4D1B83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40E907-FF1F-44ED-BE2B-EE4A5CB6CC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412" y="1148944"/>
            <a:ext cx="9067800" cy="5343401"/>
          </a:xfrm>
          <a:prstGeom prst="rect">
            <a:avLst/>
          </a:prstGeom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1459093164"/>
      </p:ext>
    </p:extLst>
  </p:cSld>
  <p:clrMapOvr>
    <a:masterClrMapping/>
  </p:clrMapOvr>
  <p:transition spd="slow" advClick="0" advTm="5000">
    <p:push dir="u"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37CAAAD-C4BF-4285-8833-E87C3A2085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In the </a:t>
            </a:r>
            <a:r>
              <a:rPr lang="en-US" dirty="0">
                <a:solidFill>
                  <a:schemeClr val="bg1"/>
                </a:solidFill>
              </a:rPr>
              <a:t>subnet masks</a:t>
            </a:r>
            <a:r>
              <a:rPr lang="en-US" dirty="0"/>
              <a:t>, 1 means “do care” and 0 means “don’t care”</a:t>
            </a:r>
          </a:p>
          <a:p>
            <a:r>
              <a:rPr lang="en-US" dirty="0"/>
              <a:t>Examples:</a:t>
            </a:r>
          </a:p>
          <a:p>
            <a:pPr lvl="2">
              <a:lnSpc>
                <a:spcPct val="80000"/>
              </a:lnSpc>
            </a:pPr>
            <a:r>
              <a:rPr lang="en-US" dirty="0"/>
              <a:t>192.168.1.0 </a:t>
            </a:r>
            <a:r>
              <a:rPr lang="en-US" u="sng" dirty="0"/>
              <a:t>255.255.255</a:t>
            </a:r>
            <a:r>
              <a:rPr lang="en-US" dirty="0"/>
              <a:t>.0 -&gt; refers to 192.168.1.0 network</a:t>
            </a:r>
          </a:p>
          <a:p>
            <a:pPr lvl="2">
              <a:lnSpc>
                <a:spcPct val="80000"/>
              </a:lnSpc>
            </a:pPr>
            <a:r>
              <a:rPr lang="en-US" dirty="0"/>
              <a:t>Loopback address: 10.1.1.1 </a:t>
            </a:r>
            <a:r>
              <a:rPr lang="en-US" u="sng" dirty="0"/>
              <a:t>255.255.255.255</a:t>
            </a:r>
            <a:r>
              <a:rPr lang="en-US" dirty="0"/>
              <a:t> -&gt; exact IP address</a:t>
            </a:r>
          </a:p>
          <a:p>
            <a:pPr marL="304747" lvl="2" indent="-304747">
              <a:buClr>
                <a:schemeClr val="tx1"/>
              </a:buClr>
              <a:buSzPct val="100000"/>
            </a:pPr>
            <a:r>
              <a:rPr lang="en-US" sz="3400" dirty="0"/>
              <a:t>In the </a:t>
            </a:r>
            <a:r>
              <a:rPr lang="en-US" sz="3400" dirty="0">
                <a:solidFill>
                  <a:schemeClr val="bg1"/>
                </a:solidFill>
              </a:rPr>
              <a:t>wildcard masks</a:t>
            </a:r>
            <a:r>
              <a:rPr lang="en-US" sz="3400" dirty="0"/>
              <a:t>, 0 means “do care” and 1 means “don’t care”</a:t>
            </a:r>
          </a:p>
          <a:p>
            <a:pPr marL="304747" lvl="2" indent="-304747">
              <a:buClr>
                <a:schemeClr val="tx1"/>
              </a:buClr>
              <a:buSzPct val="100000"/>
            </a:pPr>
            <a:r>
              <a:rPr lang="en-US" sz="3400" dirty="0"/>
              <a:t>Examples:</a:t>
            </a:r>
          </a:p>
          <a:p>
            <a:pPr lvl="2">
              <a:lnSpc>
                <a:spcPct val="80000"/>
              </a:lnSpc>
            </a:pPr>
            <a:r>
              <a:rPr lang="en-US" dirty="0"/>
              <a:t>192.168.1.0 </a:t>
            </a:r>
            <a:r>
              <a:rPr lang="en-US" u="sng" dirty="0"/>
              <a:t>0.0.0</a:t>
            </a:r>
            <a:r>
              <a:rPr lang="en-US" dirty="0"/>
              <a:t>.255 -&gt; refers to 192.168.1.0 network</a:t>
            </a:r>
          </a:p>
          <a:p>
            <a:pPr lvl="2">
              <a:lnSpc>
                <a:spcPct val="80000"/>
              </a:lnSpc>
            </a:pPr>
            <a:r>
              <a:rPr lang="en-US" dirty="0"/>
              <a:t>Loopback address: 10.1.1.1 </a:t>
            </a:r>
            <a:r>
              <a:rPr lang="en-US" u="sng" dirty="0"/>
              <a:t>0.0.0.0</a:t>
            </a:r>
            <a:r>
              <a:rPr lang="en-US" dirty="0"/>
              <a:t> -&gt; exact IP address</a:t>
            </a:r>
            <a:endParaRPr lang="bg-BG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5E301F7-7CE5-417B-8755-AB183761AF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Wildcard masks</a:t>
            </a:r>
            <a:endParaRPr lang="bg-B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D1A65F-B304-464E-9F2C-1B282B3CDE7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2612653"/>
      </p:ext>
    </p:extLst>
  </p:cSld>
  <p:clrMapOvr>
    <a:masterClrMapping/>
  </p:clrMapOvr>
  <p:transition spd="slow" advClick="0" advTm="5000">
    <p:push dir="u"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C5E3620-DEFA-4B6B-AB25-1329E1C18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OSPF terms: router ID</a:t>
            </a:r>
            <a:endParaRPr lang="bg-B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436A07-C94A-4197-97F5-260CDA85C5E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5F8581-B52E-4390-88A7-4B13735BFF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212" y="1472030"/>
            <a:ext cx="10359400" cy="4724400"/>
          </a:xfrm>
          <a:prstGeom prst="rect">
            <a:avLst/>
          </a:prstGeom>
          <a:ln>
            <a:solidFill>
              <a:schemeClr val="tx1"/>
            </a:solidFill>
          </a:ln>
          <a:effectLst>
            <a:softEdge rad="63500"/>
          </a:effectLst>
        </p:spPr>
      </p:pic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4A6A5538-19FC-4D14-93FB-67A43FC64DC7}"/>
              </a:ext>
            </a:extLst>
          </p:cNvPr>
          <p:cNvSpPr/>
          <p:nvPr/>
        </p:nvSpPr>
        <p:spPr>
          <a:xfrm>
            <a:off x="6475412" y="1676031"/>
            <a:ext cx="3657600" cy="762000"/>
          </a:xfrm>
          <a:prstGeom prst="wedgeRoundRectCallout">
            <a:avLst>
              <a:gd name="adj1" fmla="val -55695"/>
              <a:gd name="adj2" fmla="val 127406"/>
              <a:gd name="adj3" fmla="val 16667"/>
            </a:avLst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I have many names (interfaces), but just call me 2.2.2.2</a:t>
            </a:r>
            <a:endParaRPr lang="bg-BG" sz="2000" b="1" dirty="0">
              <a:solidFill>
                <a:schemeClr val="tx1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7ACEFE1-B95D-4222-9794-C2857FCAB2C1}"/>
              </a:ext>
            </a:extLst>
          </p:cNvPr>
          <p:cNvGrpSpPr/>
          <p:nvPr/>
        </p:nvGrpSpPr>
        <p:grpSpPr>
          <a:xfrm>
            <a:off x="3198812" y="3797427"/>
            <a:ext cx="1981200" cy="773658"/>
            <a:chOff x="3198812" y="3797427"/>
            <a:chExt cx="1981200" cy="773658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7763921-5364-4297-BCB6-5E98DA52326F}"/>
                </a:ext>
              </a:extLst>
            </p:cNvPr>
            <p:cNvSpPr txBox="1"/>
            <p:nvPr/>
          </p:nvSpPr>
          <p:spPr>
            <a:xfrm rot="20474420">
              <a:off x="3540709" y="4140198"/>
              <a:ext cx="1519968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Hi, 2.2.2.2!</a:t>
              </a:r>
              <a:r>
                <a:rPr lang="en-US" sz="2200" dirty="0">
                  <a:solidFill>
                    <a:schemeClr val="bg1"/>
                  </a:solidFill>
                </a:rPr>
                <a:t> </a:t>
              </a:r>
              <a:endParaRPr lang="bg-BG" sz="2200" dirty="0">
                <a:solidFill>
                  <a:schemeClr val="bg1"/>
                </a:solidFill>
              </a:endParaRP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451D0373-F4B7-43F0-B3C4-83865560945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98812" y="3797427"/>
              <a:ext cx="1981200" cy="627148"/>
            </a:xfrm>
            <a:prstGeom prst="straightConnector1">
              <a:avLst/>
            </a:prstGeom>
            <a:ln w="25400">
              <a:solidFill>
                <a:schemeClr val="bg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72F42C91-8ADC-492D-B864-078C73C5F484}"/>
              </a:ext>
            </a:extLst>
          </p:cNvPr>
          <p:cNvGrpSpPr/>
          <p:nvPr/>
        </p:nvGrpSpPr>
        <p:grpSpPr>
          <a:xfrm>
            <a:off x="6713477" y="3797427"/>
            <a:ext cx="1971735" cy="715651"/>
            <a:chOff x="6713477" y="3797427"/>
            <a:chExt cx="1971735" cy="715651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556073C2-A608-49BF-B17D-6CB2D896470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817538" y="3797427"/>
              <a:ext cx="1867674" cy="685801"/>
            </a:xfrm>
            <a:prstGeom prst="straightConnector1">
              <a:avLst/>
            </a:prstGeom>
            <a:ln w="25400">
              <a:solidFill>
                <a:schemeClr val="bg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FA69020-1DFC-46D7-B07F-EE7770E454F4}"/>
                </a:ext>
              </a:extLst>
            </p:cNvPr>
            <p:cNvSpPr txBox="1"/>
            <p:nvPr/>
          </p:nvSpPr>
          <p:spPr>
            <a:xfrm rot="1226607">
              <a:off x="6713477" y="4082191"/>
              <a:ext cx="1519968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Hi, 2.2.2.2!</a:t>
              </a:r>
              <a:r>
                <a:rPr lang="en-US" sz="2200" dirty="0">
                  <a:solidFill>
                    <a:schemeClr val="bg1"/>
                  </a:solidFill>
                </a:rPr>
                <a:t> </a:t>
              </a:r>
              <a:endParaRPr lang="bg-BG" sz="22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285661"/>
      </p:ext>
    </p:extLst>
  </p:cSld>
  <p:clrMapOvr>
    <a:masterClrMapping/>
  </p:clrMapOvr>
  <p:transition spd="slow" advClick="0" advTm="5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820AFA-E7C9-4D8A-ACB0-C80E304C6BF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en-US" dirty="0">
                <a:solidFill>
                  <a:schemeClr val="bg1"/>
                </a:solidFill>
              </a:rPr>
              <a:t>EIA</a:t>
            </a:r>
            <a:r>
              <a:rPr lang="en-US" dirty="0"/>
              <a:t> = Electronic Industries Alliance</a:t>
            </a:r>
            <a:br>
              <a:rPr lang="en-US" dirty="0"/>
            </a:br>
            <a:r>
              <a:rPr lang="en-US" dirty="0">
                <a:solidFill>
                  <a:schemeClr val="bg1"/>
                </a:solidFill>
              </a:rPr>
              <a:t>TIA</a:t>
            </a:r>
            <a:r>
              <a:rPr lang="en-US" dirty="0"/>
              <a:t> = Telecommunications </a:t>
            </a:r>
            <a:br>
              <a:rPr lang="en-US" dirty="0"/>
            </a:br>
            <a:r>
              <a:rPr lang="en-US" dirty="0"/>
              <a:t>Industry Association</a:t>
            </a:r>
          </a:p>
          <a:p>
            <a:pPr>
              <a:buClr>
                <a:schemeClr val="tx1"/>
              </a:buClr>
            </a:pPr>
            <a:r>
              <a:rPr lang="en-US" dirty="0"/>
              <a:t>T568B is most frequently </a:t>
            </a:r>
            <a:br>
              <a:rPr lang="en-US" dirty="0"/>
            </a:br>
            <a:r>
              <a:rPr lang="en-US" dirty="0"/>
              <a:t>used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379B6E4-DC00-4468-8724-E6BF6173FA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EIA/TIA Standards</a:t>
            </a:r>
            <a:endParaRPr lang="bg-BG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FEA20B-EA2F-4AA4-A146-930FE17118B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2052" name="Picture 4" descr="Image result for RJ45 pinout T-568B">
            <a:extLst>
              <a:ext uri="{FF2B5EF4-FFF2-40B4-BE49-F238E27FC236}">
                <a16:creationId xmlns:a16="http://schemas.microsoft.com/office/drawing/2014/main" id="{6A3E1212-6EBD-453B-AA7F-B9C54BD75E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777" y="1838134"/>
            <a:ext cx="5673802" cy="3576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9894583"/>
      </p:ext>
    </p:extLst>
  </p:cSld>
  <p:clrMapOvr>
    <a:masterClrMapping/>
  </p:clrMapOvr>
  <p:transition spd="slow" advClick="0" advTm="5000">
    <p:push dir="u"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955E756-36A1-4A8D-8F51-5B5DA2023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OSPF terms</a:t>
            </a:r>
            <a:endParaRPr lang="bg-B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3E10EA-2C6D-44FB-9C35-CCB75357B28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70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B1B6163-50A5-4B25-B0E2-C126FE011E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612" y="1295400"/>
            <a:ext cx="10432684" cy="4778154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A1541D1B-9D14-4980-B303-179475A13CCA}"/>
              </a:ext>
            </a:extLst>
          </p:cNvPr>
          <p:cNvSpPr/>
          <p:nvPr/>
        </p:nvSpPr>
        <p:spPr>
          <a:xfrm>
            <a:off x="1264920" y="1455420"/>
            <a:ext cx="8431532" cy="2994712"/>
          </a:xfrm>
          <a:prstGeom prst="ellipse">
            <a:avLst/>
          </a:prstGeom>
          <a:solidFill>
            <a:srgbClr val="92D050">
              <a:alpha val="7843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75CB3E7-7100-400B-9066-47E2DEBA4085}"/>
              </a:ext>
            </a:extLst>
          </p:cNvPr>
          <p:cNvSpPr txBox="1"/>
          <p:nvPr/>
        </p:nvSpPr>
        <p:spPr>
          <a:xfrm>
            <a:off x="4316451" y="1554497"/>
            <a:ext cx="2122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Autonomous system</a:t>
            </a:r>
            <a:endParaRPr lang="bg-BG" dirty="0">
              <a:solidFill>
                <a:srgbClr val="00B05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C62B62-46F6-44E0-A190-03EEAEA470A2}"/>
              </a:ext>
            </a:extLst>
          </p:cNvPr>
          <p:cNvSpPr txBox="1"/>
          <p:nvPr/>
        </p:nvSpPr>
        <p:spPr>
          <a:xfrm>
            <a:off x="3575983" y="4757679"/>
            <a:ext cx="7312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B050"/>
                </a:solidFill>
              </a:rPr>
              <a:t>ASBR</a:t>
            </a:r>
            <a:endParaRPr lang="bg-BG" sz="2000" dirty="0">
              <a:solidFill>
                <a:srgbClr val="00B05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00683A9-E356-47CD-A889-D1CEBDEA24AE}"/>
              </a:ext>
            </a:extLst>
          </p:cNvPr>
          <p:cNvSpPr txBox="1"/>
          <p:nvPr/>
        </p:nvSpPr>
        <p:spPr>
          <a:xfrm>
            <a:off x="4140524" y="2158265"/>
            <a:ext cx="6126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</a:rPr>
              <a:t>ABR</a:t>
            </a:r>
            <a:endParaRPr lang="bg-BG" sz="2000" dirty="0">
              <a:solidFill>
                <a:srgbClr val="0070C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F49C6A6-1696-4E8D-8B08-7EE63353CE95}"/>
              </a:ext>
            </a:extLst>
          </p:cNvPr>
          <p:cNvSpPr txBox="1"/>
          <p:nvPr/>
        </p:nvSpPr>
        <p:spPr>
          <a:xfrm>
            <a:off x="5561012" y="2203559"/>
            <a:ext cx="6126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</a:rPr>
              <a:t>ABR</a:t>
            </a:r>
            <a:endParaRPr lang="bg-BG" sz="2000" dirty="0">
              <a:solidFill>
                <a:srgbClr val="0070C0"/>
              </a:solidFill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120A6FD-7F19-42FA-9681-A14A3BD9F02D}"/>
              </a:ext>
            </a:extLst>
          </p:cNvPr>
          <p:cNvCxnSpPr/>
          <p:nvPr/>
        </p:nvCxnSpPr>
        <p:spPr>
          <a:xfrm flipH="1">
            <a:off x="4341812" y="2558375"/>
            <a:ext cx="105046" cy="413425"/>
          </a:xfrm>
          <a:prstGeom prst="straightConnector1">
            <a:avLst/>
          </a:prstGeom>
          <a:ln w="254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F8D2AB6-FCEB-433C-BFC2-80B51ED04139}"/>
              </a:ext>
            </a:extLst>
          </p:cNvPr>
          <p:cNvCxnSpPr>
            <a:cxnSpLocks/>
          </p:cNvCxnSpPr>
          <p:nvPr/>
        </p:nvCxnSpPr>
        <p:spPr>
          <a:xfrm>
            <a:off x="6105477" y="2558375"/>
            <a:ext cx="293735" cy="337225"/>
          </a:xfrm>
          <a:prstGeom prst="straightConnector1">
            <a:avLst/>
          </a:prstGeom>
          <a:ln w="254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DC9745A-BED1-4799-AC9E-DBC2CF263542}"/>
              </a:ext>
            </a:extLst>
          </p:cNvPr>
          <p:cNvCxnSpPr>
            <a:cxnSpLocks/>
          </p:cNvCxnSpPr>
          <p:nvPr/>
        </p:nvCxnSpPr>
        <p:spPr>
          <a:xfrm flipV="1">
            <a:off x="4291639" y="4556829"/>
            <a:ext cx="729941" cy="347969"/>
          </a:xfrm>
          <a:prstGeom prst="straightConnector1">
            <a:avLst/>
          </a:prstGeom>
          <a:ln w="25400">
            <a:solidFill>
              <a:srgbClr val="00B05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D4AF98C9-FCF9-4BC7-96C3-25F42A7CD6E0}"/>
              </a:ext>
            </a:extLst>
          </p:cNvPr>
          <p:cNvSpPr txBox="1"/>
          <p:nvPr/>
        </p:nvSpPr>
        <p:spPr>
          <a:xfrm>
            <a:off x="3775202" y="6091674"/>
            <a:ext cx="41842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Area 0 = the backbone area</a:t>
            </a:r>
            <a:endParaRPr lang="bg-BG" sz="2800" dirty="0"/>
          </a:p>
        </p:txBody>
      </p:sp>
    </p:spTree>
    <p:extLst>
      <p:ext uri="{BB962C8B-B14F-4D97-AF65-F5344CB8AC3E}">
        <p14:creationId xmlns:p14="http://schemas.microsoft.com/office/powerpoint/2010/main" val="1111869622"/>
      </p:ext>
    </p:extLst>
  </p:cSld>
  <p:clrMapOvr>
    <a:masterClrMapping/>
  </p:clrMapOvr>
  <p:transition spd="slow" advClick="0" advTm="5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3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/>
      <p:bldP spid="17" grpId="0"/>
      <p:bldP spid="18" grpId="0"/>
      <p:bldP spid="19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2F5AAC0-56A6-4D5C-9CC0-ABFCEF7FE57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90000"/>
              </a:lnSpc>
            </a:pPr>
            <a:r>
              <a:rPr lang="en-US" dirty="0"/>
              <a:t>Minimum configuration:</a:t>
            </a:r>
          </a:p>
          <a:p>
            <a:pPr lvl="1">
              <a:lnSpc>
                <a:spcPct val="90000"/>
              </a:lnSpc>
            </a:pPr>
            <a:r>
              <a:rPr lang="en-US" b="1" dirty="0"/>
              <a:t>router ospf </a:t>
            </a:r>
            <a:r>
              <a:rPr lang="en-US" b="1" i="1" dirty="0" err="1"/>
              <a:t>process_id</a:t>
            </a:r>
            <a:endParaRPr lang="en-US" b="1" i="1" dirty="0"/>
          </a:p>
          <a:p>
            <a:pPr lvl="1">
              <a:lnSpc>
                <a:spcPct val="90000"/>
              </a:lnSpc>
            </a:pPr>
            <a:r>
              <a:rPr lang="en-US" b="1" dirty="0"/>
              <a:t>router-id </a:t>
            </a:r>
            <a:r>
              <a:rPr lang="en-US" b="1" i="1" dirty="0"/>
              <a:t>number </a:t>
            </a:r>
            <a:r>
              <a:rPr lang="en-US" dirty="0"/>
              <a:t>(optional)</a:t>
            </a:r>
            <a:endParaRPr lang="en-US" i="1" dirty="0"/>
          </a:p>
          <a:p>
            <a:pPr lvl="1">
              <a:lnSpc>
                <a:spcPct val="90000"/>
              </a:lnSpc>
            </a:pPr>
            <a:r>
              <a:rPr lang="en-US" b="1" dirty="0"/>
              <a:t>network A.B.C.D </a:t>
            </a:r>
            <a:r>
              <a:rPr lang="en-US" b="1" i="1" dirty="0" err="1"/>
              <a:t>wildcard_mask</a:t>
            </a:r>
            <a:r>
              <a:rPr lang="en-US" b="1" i="1" dirty="0"/>
              <a:t> a</a:t>
            </a:r>
            <a:r>
              <a:rPr lang="en-US" b="1" dirty="0"/>
              <a:t>rea </a:t>
            </a:r>
            <a:r>
              <a:rPr lang="en-US" b="1" i="1" dirty="0"/>
              <a:t>number</a:t>
            </a:r>
          </a:p>
          <a:p>
            <a:pPr>
              <a:lnSpc>
                <a:spcPct val="100000"/>
              </a:lnSpc>
            </a:pPr>
            <a:r>
              <a:rPr lang="en-US" dirty="0"/>
              <a:t>Example:</a:t>
            </a:r>
          </a:p>
          <a:p>
            <a:pPr lvl="1">
              <a:lnSpc>
                <a:spcPct val="100000"/>
              </a:lnSpc>
            </a:pPr>
            <a:r>
              <a:rPr lang="en-US" sz="3400" b="1" dirty="0"/>
              <a:t>router ospf 1</a:t>
            </a:r>
          </a:p>
          <a:p>
            <a:pPr lvl="1">
              <a:lnSpc>
                <a:spcPct val="100000"/>
              </a:lnSpc>
            </a:pPr>
            <a:r>
              <a:rPr lang="en-US" sz="3400" b="1" dirty="0"/>
              <a:t>router-id 1.1.1.1 </a:t>
            </a:r>
            <a:r>
              <a:rPr lang="en-US" sz="3400" dirty="0"/>
              <a:t>(optional)</a:t>
            </a:r>
          </a:p>
          <a:p>
            <a:pPr lvl="1">
              <a:lnSpc>
                <a:spcPct val="100000"/>
              </a:lnSpc>
            </a:pPr>
            <a:r>
              <a:rPr lang="en-US" sz="3400" b="1" dirty="0"/>
              <a:t>network 192.168.1.0 0.0.0.255 area 0</a:t>
            </a:r>
          </a:p>
          <a:p>
            <a:pPr lvl="1">
              <a:lnSpc>
                <a:spcPct val="100000"/>
              </a:lnSpc>
            </a:pPr>
            <a:r>
              <a:rPr lang="en-US" sz="3400" b="1" dirty="0"/>
              <a:t>network 10.0.0.0 0.0.0.255 area 0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B3BF00-B5BE-4126-9D71-81ADAC97C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area OSPF configuration</a:t>
            </a:r>
            <a:endParaRPr lang="bg-B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8EE078-2F84-42AB-9BBF-273212070A5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6286920"/>
      </p:ext>
    </p:extLst>
  </p:cSld>
  <p:clrMapOvr>
    <a:masterClrMapping/>
  </p:clrMapOvr>
  <p:transition spd="slow" advClick="0" advTm="5000">
    <p:push dir="u"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E71F8BE-166F-4813-94A1-3674A1E870B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The “network” command advertises the network AND sends </a:t>
            </a:r>
            <a:br>
              <a:rPr lang="en-US" dirty="0"/>
            </a:br>
            <a:r>
              <a:rPr lang="en-US" dirty="0"/>
              <a:t>hello messages out of the interface</a:t>
            </a:r>
          </a:p>
          <a:p>
            <a:r>
              <a:rPr lang="en-US" dirty="0"/>
              <a:t>What if there is non-OSPF device on the other end of the link?</a:t>
            </a:r>
          </a:p>
          <a:p>
            <a:pPr lvl="2"/>
            <a:r>
              <a:rPr lang="en-US" dirty="0"/>
              <a:t>The Hello packets will be useless</a:t>
            </a:r>
          </a:p>
          <a:p>
            <a:pPr lvl="2"/>
            <a:r>
              <a:rPr lang="en-US" dirty="0"/>
              <a:t>Represents security issues</a:t>
            </a:r>
          </a:p>
          <a:p>
            <a:pPr marL="304747" lvl="2" indent="-304747">
              <a:buClr>
                <a:schemeClr val="tx1"/>
              </a:buClr>
              <a:buSzPct val="100000"/>
            </a:pPr>
            <a:r>
              <a:rPr lang="en-US" sz="3400" dirty="0"/>
              <a:t>One solution: use </a:t>
            </a:r>
            <a:r>
              <a:rPr lang="en-US" sz="3400" dirty="0">
                <a:solidFill>
                  <a:schemeClr val="bg1"/>
                </a:solidFill>
              </a:rPr>
              <a:t>passive interfaces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D84917A-20F4-4EC7-89AE-09256EC46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OSPF passive interface</a:t>
            </a:r>
            <a:endParaRPr lang="bg-B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1813C6-7357-49A3-9B16-1326F11CED0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5210379"/>
      </p:ext>
    </p:extLst>
  </p:cSld>
  <p:clrMapOvr>
    <a:masterClrMapping/>
  </p:clrMapOvr>
  <p:transition spd="slow" advClick="0" advTm="5000">
    <p:push dir="u"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5B5FE42-DDEC-4C37-810F-3A4CC5A4A4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OSPF passive interface (2)</a:t>
            </a:r>
            <a:endParaRPr lang="bg-B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BE3E58-009A-4373-A7C7-5A97DE18BDA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73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4A7D2D-7556-4E5E-8B5A-C315F72F6839}"/>
              </a:ext>
            </a:extLst>
          </p:cNvPr>
          <p:cNvSpPr txBox="1"/>
          <p:nvPr/>
        </p:nvSpPr>
        <p:spPr>
          <a:xfrm>
            <a:off x="427880" y="1493525"/>
            <a:ext cx="420454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u="sng" dirty="0"/>
              <a:t>R1</a:t>
            </a:r>
            <a:r>
              <a:rPr lang="en-US" sz="2800" dirty="0"/>
              <a:t>:</a:t>
            </a:r>
          </a:p>
          <a:p>
            <a:r>
              <a:rPr lang="en-US" sz="2800" dirty="0"/>
              <a:t>network 10.0.0.0 0.0.0.255 </a:t>
            </a:r>
            <a:endParaRPr lang="bg-BG" sz="2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9832C0-53B8-41EF-A591-A528A5A2CB15}"/>
              </a:ext>
            </a:extLst>
          </p:cNvPr>
          <p:cNvSpPr txBox="1"/>
          <p:nvPr/>
        </p:nvSpPr>
        <p:spPr>
          <a:xfrm>
            <a:off x="424922" y="2715004"/>
            <a:ext cx="4286302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u="sng" dirty="0">
                <a:solidFill>
                  <a:schemeClr val="accent2"/>
                </a:solidFill>
              </a:rPr>
              <a:t>R2</a:t>
            </a:r>
            <a:r>
              <a:rPr lang="en-US" sz="2800" dirty="0">
                <a:solidFill>
                  <a:schemeClr val="accent2"/>
                </a:solidFill>
              </a:rPr>
              <a:t>:</a:t>
            </a:r>
          </a:p>
          <a:p>
            <a:r>
              <a:rPr lang="en-US" sz="2800" dirty="0">
                <a:solidFill>
                  <a:schemeClr val="accent2"/>
                </a:solidFill>
              </a:rPr>
              <a:t>network 10.0.0.0 0.0.0.255</a:t>
            </a:r>
          </a:p>
          <a:p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network 20.0.0.0 0.0.0.255  </a:t>
            </a:r>
            <a:endParaRPr lang="bg-BG" sz="2800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71932A5-E507-41C0-8A30-16CFBB11B414}"/>
              </a:ext>
            </a:extLst>
          </p:cNvPr>
          <p:cNvGrpSpPr/>
          <p:nvPr/>
        </p:nvGrpSpPr>
        <p:grpSpPr>
          <a:xfrm>
            <a:off x="4730008" y="1350762"/>
            <a:ext cx="6907031" cy="1518318"/>
            <a:chOff x="5020624" y="1361833"/>
            <a:chExt cx="6907031" cy="1518318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75D333F2-C412-4748-A5F1-567AF1E1042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20624" y="1361833"/>
              <a:ext cx="6907031" cy="1518318"/>
            </a:xfrm>
            <a:prstGeom prst="rect">
              <a:avLst/>
            </a:prstGeom>
            <a:effectLst>
              <a:softEdge rad="63500"/>
            </a:effec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1536828-89B0-423E-ADD4-C6FE997C68C6}"/>
                </a:ext>
              </a:extLst>
            </p:cNvPr>
            <p:cNvSpPr txBox="1"/>
            <p:nvPr/>
          </p:nvSpPr>
          <p:spPr>
            <a:xfrm>
              <a:off x="5937467" y="1645735"/>
              <a:ext cx="827471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b="1" dirty="0">
                  <a:solidFill>
                    <a:schemeClr val="bg1"/>
                  </a:solidFill>
                </a:rPr>
                <a:t>10.0.0.1</a:t>
              </a:r>
              <a:endParaRPr lang="bg-BG" sz="1500" b="1" dirty="0">
                <a:solidFill>
                  <a:schemeClr val="bg1"/>
                </a:solidFill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373BCA3-25B2-4994-BEE4-8DE59B79065F}"/>
                </a:ext>
              </a:extLst>
            </p:cNvPr>
            <p:cNvSpPr txBox="1"/>
            <p:nvPr/>
          </p:nvSpPr>
          <p:spPr>
            <a:xfrm>
              <a:off x="7679751" y="1658465"/>
              <a:ext cx="827471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b="1" dirty="0">
                  <a:solidFill>
                    <a:schemeClr val="bg1"/>
                  </a:solidFill>
                </a:rPr>
                <a:t>10.0.0.2</a:t>
              </a:r>
              <a:endParaRPr lang="bg-BG" sz="1500" b="1" dirty="0">
                <a:solidFill>
                  <a:schemeClr val="bg1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2000280-D34D-4064-8757-64FF8F4A02B2}"/>
                </a:ext>
              </a:extLst>
            </p:cNvPr>
            <p:cNvSpPr txBox="1"/>
            <p:nvPr/>
          </p:nvSpPr>
          <p:spPr>
            <a:xfrm>
              <a:off x="9026310" y="1633538"/>
              <a:ext cx="827471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b="1" dirty="0">
                  <a:solidFill>
                    <a:schemeClr val="bg1"/>
                  </a:solidFill>
                </a:rPr>
                <a:t>20.0.0.1</a:t>
              </a:r>
              <a:endParaRPr lang="bg-BG" sz="15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CB51E2D-D1D9-4F82-A5BB-2C7663975BF2}"/>
              </a:ext>
            </a:extLst>
          </p:cNvPr>
          <p:cNvGrpSpPr/>
          <p:nvPr/>
        </p:nvGrpSpPr>
        <p:grpSpPr>
          <a:xfrm>
            <a:off x="5140759" y="2952364"/>
            <a:ext cx="1039244" cy="595456"/>
            <a:chOff x="5140759" y="2952364"/>
            <a:chExt cx="1039244" cy="595456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1144B97D-B9D1-439C-92CB-AE2F5344D3B1}"/>
                </a:ext>
              </a:extLst>
            </p:cNvPr>
            <p:cNvGrpSpPr/>
            <p:nvPr/>
          </p:nvGrpSpPr>
          <p:grpSpPr>
            <a:xfrm>
              <a:off x="5140759" y="3086155"/>
              <a:ext cx="934871" cy="461665"/>
              <a:chOff x="5140759" y="3086155"/>
              <a:chExt cx="934871" cy="461665"/>
            </a:xfrm>
          </p:grpSpPr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BA661ABF-B2D0-48B1-AF52-AEACECAB5ADA}"/>
                  </a:ext>
                </a:extLst>
              </p:cNvPr>
              <p:cNvCxnSpPr>
                <a:cxnSpLocks/>
                <a:endCxn id="9" idx="0"/>
              </p:cNvCxnSpPr>
              <p:nvPr/>
            </p:nvCxnSpPr>
            <p:spPr>
              <a:xfrm>
                <a:off x="5237917" y="3086155"/>
                <a:ext cx="370278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866914C-CA78-4816-A1AA-237DB9E05E46}"/>
                  </a:ext>
                </a:extLst>
              </p:cNvPr>
              <p:cNvSpPr txBox="1"/>
              <p:nvPr/>
            </p:nvSpPr>
            <p:spPr>
              <a:xfrm>
                <a:off x="5140759" y="3086155"/>
                <a:ext cx="93487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Hello!</a:t>
                </a:r>
              </a:p>
            </p:txBody>
          </p:sp>
        </p:grp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3C9B389F-724A-4875-931B-2D133E3A6AB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66267" y="2952364"/>
              <a:ext cx="413736" cy="217872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741C291-D5F2-42E1-B286-D5AEF3EF2B3B}"/>
              </a:ext>
            </a:extLst>
          </p:cNvPr>
          <p:cNvGrpSpPr/>
          <p:nvPr/>
        </p:nvGrpSpPr>
        <p:grpSpPr>
          <a:xfrm>
            <a:off x="5140759" y="3260929"/>
            <a:ext cx="2448658" cy="573782"/>
            <a:chOff x="5140759" y="3411229"/>
            <a:chExt cx="2448658" cy="573782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2FD4CD65-ACE0-4BBB-BB79-B2F782150AC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75681" y="3411229"/>
              <a:ext cx="413736" cy="219422"/>
            </a:xfrm>
            <a:prstGeom prst="rect">
              <a:avLst/>
            </a:prstGeom>
          </p:spPr>
        </p:pic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6467E55B-70F4-4B0B-88CE-4AD1C5D2CFF6}"/>
                </a:ext>
              </a:extLst>
            </p:cNvPr>
            <p:cNvSpPr/>
            <p:nvPr/>
          </p:nvSpPr>
          <p:spPr>
            <a:xfrm>
              <a:off x="5140759" y="3554124"/>
              <a:ext cx="2322687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dirty="0"/>
                <a:t>I have network 10!</a:t>
              </a:r>
              <a:endParaRPr lang="bg-BG" sz="2200" dirty="0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349BA938-DEB6-4CE1-BB18-82C11CE60525}"/>
              </a:ext>
            </a:extLst>
          </p:cNvPr>
          <p:cNvGrpSpPr/>
          <p:nvPr/>
        </p:nvGrpSpPr>
        <p:grpSpPr>
          <a:xfrm>
            <a:off x="8046556" y="2915083"/>
            <a:ext cx="1048347" cy="838540"/>
            <a:chOff x="8046556" y="2915083"/>
            <a:chExt cx="1048347" cy="838540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5CD36E11-1E2C-4561-9242-ADB5DB5DC8A2}"/>
                </a:ext>
              </a:extLst>
            </p:cNvPr>
            <p:cNvGrpSpPr/>
            <p:nvPr/>
          </p:nvGrpSpPr>
          <p:grpSpPr>
            <a:xfrm>
              <a:off x="8046556" y="3086155"/>
              <a:ext cx="934871" cy="667468"/>
              <a:chOff x="6105899" y="4504912"/>
              <a:chExt cx="934871" cy="800219"/>
            </a:xfrm>
          </p:grpSpPr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7345C71C-4C86-4568-8C77-45032EBA34B0}"/>
                  </a:ext>
                </a:extLst>
              </p:cNvPr>
              <p:cNvCxnSpPr>
                <a:cxnSpLocks/>
                <a:stCxn id="12" idx="0"/>
              </p:cNvCxnSpPr>
              <p:nvPr/>
            </p:nvCxnSpPr>
            <p:spPr>
              <a:xfrm flipH="1">
                <a:off x="6178987" y="4504912"/>
                <a:ext cx="394348" cy="0"/>
              </a:xfrm>
              <a:prstGeom prst="straightConnector1">
                <a:avLst/>
              </a:prstGeom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B7B89FB-07B5-4DD9-974E-C4CC9014DD4B}"/>
                  </a:ext>
                </a:extLst>
              </p:cNvPr>
              <p:cNvSpPr txBox="1"/>
              <p:nvPr/>
            </p:nvSpPr>
            <p:spPr>
              <a:xfrm>
                <a:off x="6105899" y="4504912"/>
                <a:ext cx="934871" cy="8002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chemeClr val="accent2"/>
                    </a:solidFill>
                  </a:rPr>
                  <a:t>Hello!</a:t>
                </a:r>
              </a:p>
              <a:p>
                <a:endParaRPr lang="bg-BG" sz="2200" dirty="0">
                  <a:solidFill>
                    <a:schemeClr val="accent2"/>
                  </a:solidFill>
                </a:endParaRPr>
              </a:p>
            </p:txBody>
          </p:sp>
        </p:grp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15A69C53-CF43-498D-B946-1426630CF4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1167" y="2915083"/>
              <a:ext cx="413736" cy="217872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A1F721FC-BBEB-45C9-BF7A-859CCDAE73F1}"/>
              </a:ext>
            </a:extLst>
          </p:cNvPr>
          <p:cNvGrpSpPr/>
          <p:nvPr/>
        </p:nvGrpSpPr>
        <p:grpSpPr>
          <a:xfrm>
            <a:off x="8129124" y="4384934"/>
            <a:ext cx="934871" cy="634668"/>
            <a:chOff x="8129124" y="4384934"/>
            <a:chExt cx="934871" cy="634668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00599C9-09B6-4C9D-860F-A78CE764B622}"/>
                </a:ext>
              </a:extLst>
            </p:cNvPr>
            <p:cNvGrpSpPr/>
            <p:nvPr/>
          </p:nvGrpSpPr>
          <p:grpSpPr>
            <a:xfrm>
              <a:off x="8129124" y="4495800"/>
              <a:ext cx="934871" cy="523802"/>
              <a:chOff x="8129124" y="4495800"/>
              <a:chExt cx="934871" cy="523802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7AA4463-04FE-4260-8F04-1C6940E938F0}"/>
                  </a:ext>
                </a:extLst>
              </p:cNvPr>
              <p:cNvSpPr txBox="1"/>
              <p:nvPr/>
            </p:nvSpPr>
            <p:spPr>
              <a:xfrm>
                <a:off x="8129124" y="4557937"/>
                <a:ext cx="93487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chemeClr val="bg1">
                        <a:lumMod val="50000"/>
                      </a:schemeClr>
                    </a:solidFill>
                  </a:rPr>
                  <a:t>Hello!</a:t>
                </a:r>
              </a:p>
            </p:txBody>
          </p: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5BC05F94-8982-4CBA-AA16-47E18494552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83524" y="4495800"/>
                <a:ext cx="330467" cy="0"/>
              </a:xfrm>
              <a:prstGeom prst="straightConnector1">
                <a:avLst/>
              </a:prstGeom>
              <a:ln w="25400"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F3FF3928-8C28-49C3-95D9-2FAA1951567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50259" y="4384934"/>
              <a:ext cx="413736" cy="165364"/>
            </a:xfrm>
            <a:prstGeom prst="rect">
              <a:avLst/>
            </a:prstGeom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75D3693C-72F8-4D70-885A-473F12CCA889}"/>
              </a:ext>
            </a:extLst>
          </p:cNvPr>
          <p:cNvGrpSpPr/>
          <p:nvPr/>
        </p:nvGrpSpPr>
        <p:grpSpPr>
          <a:xfrm>
            <a:off x="10260742" y="3212306"/>
            <a:ext cx="1266693" cy="619342"/>
            <a:chOff x="10298113" y="3345730"/>
            <a:chExt cx="1266693" cy="61934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2CCC5F9-8BC0-45CC-9CDC-4D3359112346}"/>
                </a:ext>
              </a:extLst>
            </p:cNvPr>
            <p:cNvSpPr txBox="1"/>
            <p:nvPr/>
          </p:nvSpPr>
          <p:spPr>
            <a:xfrm>
              <a:off x="10298113" y="3534185"/>
              <a:ext cx="126669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>
                  <a:solidFill>
                    <a:schemeClr val="bg1">
                      <a:lumMod val="50000"/>
                    </a:schemeClr>
                  </a:solidFill>
                </a:rPr>
                <a:t>…and 20!</a:t>
              </a:r>
              <a:endParaRPr lang="bg-BG" sz="22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01E3D9B0-A63A-4856-ABF4-6A6F46F028D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89629" y="3345730"/>
              <a:ext cx="413736" cy="166540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7B5C751-F27B-4A46-96B5-7DA6EB98F289}"/>
              </a:ext>
            </a:extLst>
          </p:cNvPr>
          <p:cNvGrpSpPr/>
          <p:nvPr/>
        </p:nvGrpSpPr>
        <p:grpSpPr>
          <a:xfrm>
            <a:off x="8046556" y="3212306"/>
            <a:ext cx="2421054" cy="633464"/>
            <a:chOff x="8046556" y="3334411"/>
            <a:chExt cx="2421054" cy="633464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D71B8E70-EA12-44E9-88EF-B7036C8C751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53874" y="3334411"/>
              <a:ext cx="413736" cy="219422"/>
            </a:xfrm>
            <a:prstGeom prst="rect">
              <a:avLst/>
            </a:prstGeom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AC23406C-6DFA-4780-BF31-7CB7D37E5EEA}"/>
                </a:ext>
              </a:extLst>
            </p:cNvPr>
            <p:cNvSpPr/>
            <p:nvPr/>
          </p:nvSpPr>
          <p:spPr>
            <a:xfrm>
              <a:off x="8046556" y="3536988"/>
              <a:ext cx="2322687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dirty="0">
                  <a:solidFill>
                    <a:schemeClr val="accent2"/>
                  </a:solidFill>
                </a:rPr>
                <a:t>I have network 10!</a:t>
              </a:r>
              <a:endParaRPr lang="bg-BG" sz="2200" dirty="0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8AD09CFD-6FBA-4885-83BC-84F8469280D7}"/>
              </a:ext>
            </a:extLst>
          </p:cNvPr>
          <p:cNvGrpSpPr/>
          <p:nvPr/>
        </p:nvGrpSpPr>
        <p:grpSpPr>
          <a:xfrm>
            <a:off x="8129124" y="4941169"/>
            <a:ext cx="3374241" cy="484880"/>
            <a:chOff x="8129124" y="4941169"/>
            <a:chExt cx="3374241" cy="48488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8073D524-E3DC-4722-9DB8-942491C1EC94}"/>
                </a:ext>
              </a:extLst>
            </p:cNvPr>
            <p:cNvSpPr/>
            <p:nvPr/>
          </p:nvSpPr>
          <p:spPr>
            <a:xfrm>
              <a:off x="8129124" y="4995162"/>
              <a:ext cx="3165867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dirty="0">
                  <a:solidFill>
                    <a:schemeClr val="bg1">
                      <a:lumMod val="50000"/>
                    </a:schemeClr>
                  </a:solidFill>
                </a:rPr>
                <a:t>I have network 10 and 20!</a:t>
              </a:r>
              <a:endParaRPr lang="bg-BG" sz="22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72D585D8-7018-416F-A475-B77101C8E27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89629" y="4941169"/>
              <a:ext cx="413736" cy="166540"/>
            </a:xfrm>
            <a:prstGeom prst="rect">
              <a:avLst/>
            </a:prstGeom>
          </p:spPr>
        </p:pic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2B3FCC96-D9E1-4F6A-93C6-A56AAF208DCC}"/>
              </a:ext>
            </a:extLst>
          </p:cNvPr>
          <p:cNvSpPr txBox="1"/>
          <p:nvPr/>
        </p:nvSpPr>
        <p:spPr>
          <a:xfrm>
            <a:off x="8962804" y="2010161"/>
            <a:ext cx="58541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>
                <a:solidFill>
                  <a:srgbClr val="FF0000"/>
                </a:solidFill>
              </a:rPr>
              <a:t>G0/1</a:t>
            </a:r>
            <a:endParaRPr lang="bg-BG" sz="1500" b="1" dirty="0">
              <a:solidFill>
                <a:srgbClr val="FF0000"/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CB1E1443-E96F-4624-A556-4632DEAAFCEF}"/>
              </a:ext>
            </a:extLst>
          </p:cNvPr>
          <p:cNvSpPr/>
          <p:nvPr/>
        </p:nvSpPr>
        <p:spPr>
          <a:xfrm>
            <a:off x="498813" y="4710336"/>
            <a:ext cx="299229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passive-interface G0/1</a:t>
            </a:r>
            <a:endParaRPr lang="bg-BG" sz="2400" dirty="0">
              <a:solidFill>
                <a:srgbClr val="FF0000"/>
              </a:solidFill>
            </a:endParaRP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7A79C83-B17C-420B-ABB1-38F9745735EA}"/>
              </a:ext>
            </a:extLst>
          </p:cNvPr>
          <p:cNvGrpSpPr/>
          <p:nvPr/>
        </p:nvGrpSpPr>
        <p:grpSpPr>
          <a:xfrm>
            <a:off x="8008006" y="4261408"/>
            <a:ext cx="2036608" cy="1447800"/>
            <a:chOff x="8168853" y="4206323"/>
            <a:chExt cx="2036608" cy="1447800"/>
          </a:xfrm>
        </p:grpSpPr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91DD6A28-5D3D-4CF4-A81A-B312D12EA56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77016" y="4206323"/>
              <a:ext cx="1760771" cy="1447800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165193D1-7AFB-4C98-8AAE-93B96D7AA197}"/>
                </a:ext>
              </a:extLst>
            </p:cNvPr>
            <p:cNvCxnSpPr>
              <a:cxnSpLocks/>
            </p:cNvCxnSpPr>
            <p:nvPr/>
          </p:nvCxnSpPr>
          <p:spPr>
            <a:xfrm>
              <a:off x="8168853" y="4254063"/>
              <a:ext cx="2036608" cy="1400060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47816691"/>
      </p:ext>
    </p:extLst>
  </p:cSld>
  <p:clrMapOvr>
    <a:masterClrMapping/>
  </p:clrMapOvr>
  <p:transition spd="slow" advClick="0" advTm="5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7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45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6814D13-8B10-449A-ACDF-10D64A29AE3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109" y="4704824"/>
            <a:ext cx="10961783" cy="1391175"/>
          </a:xfrm>
        </p:spPr>
        <p:txBody>
          <a:bodyPr/>
          <a:lstStyle/>
          <a:p>
            <a:r>
              <a:rPr lang="en-US" dirty="0"/>
              <a:t>Lecture 7: Demonstrations with</a:t>
            </a:r>
            <a:br>
              <a:rPr lang="en-US" dirty="0"/>
            </a:br>
            <a:r>
              <a:rPr lang="en-US" dirty="0"/>
              <a:t>physical devices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083287043"/>
      </p:ext>
    </p:extLst>
  </p:cSld>
  <p:clrMapOvr>
    <a:masterClrMapping/>
  </p:clrMapOvr>
  <p:transition spd="slow" advClick="0" advTm="5000">
    <p:push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B06584DE-D2DA-4D64-A6B8-51BA6DD620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6583" y="3828700"/>
            <a:ext cx="688809" cy="447658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03F20F93-C221-465A-AEDC-AE019B1D3F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1180" y="3860604"/>
            <a:ext cx="651501" cy="359938"/>
          </a:xfrm>
          <a:prstGeom prst="rect">
            <a:avLst/>
          </a:prstGeom>
        </p:spPr>
      </p:pic>
      <p:grpSp>
        <p:nvGrpSpPr>
          <p:cNvPr id="41" name="Group 40">
            <a:extLst>
              <a:ext uri="{FF2B5EF4-FFF2-40B4-BE49-F238E27FC236}">
                <a16:creationId xmlns:a16="http://schemas.microsoft.com/office/drawing/2014/main" id="{6B338367-0DFE-4EFD-A6BD-880B5E81556E}"/>
              </a:ext>
            </a:extLst>
          </p:cNvPr>
          <p:cNvGrpSpPr/>
          <p:nvPr/>
        </p:nvGrpSpPr>
        <p:grpSpPr>
          <a:xfrm>
            <a:off x="5414146" y="1722134"/>
            <a:ext cx="2623311" cy="1096032"/>
            <a:chOff x="4061816" y="327490"/>
            <a:chExt cx="2623311" cy="1126959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49F2C96D-2558-42FF-A319-4D600023DA3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37322" y="699756"/>
              <a:ext cx="630788" cy="754693"/>
            </a:xfrm>
            <a:prstGeom prst="rect">
              <a:avLst/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E5EC722-1415-4AE0-B771-39317B60356C}"/>
                </a:ext>
              </a:extLst>
            </p:cNvPr>
            <p:cNvSpPr txBox="1"/>
            <p:nvPr/>
          </p:nvSpPr>
          <p:spPr>
            <a:xfrm>
              <a:off x="4061816" y="327490"/>
              <a:ext cx="2623311" cy="455743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none" lIns="144000" tIns="108000" rIns="144000" bIns="108000" rtlCol="0">
              <a:spAutoFit/>
            </a:bodyPr>
            <a:lstStyle/>
            <a:p>
              <a:pPr algn="l" eaLnBrk="0" hangingPunct="0">
                <a:lnSpc>
                  <a:spcPct val="110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1400" b="1" dirty="0">
                  <a:solidFill>
                    <a:schemeClr val="accent6">
                      <a:lumMod val="10000"/>
                    </a:schemeClr>
                  </a:solidFill>
                </a:rPr>
                <a:t>Corporate WEB and DNS Server</a:t>
              </a:r>
              <a:endParaRPr lang="bg-BG" sz="1400" b="1" dirty="0">
                <a:solidFill>
                  <a:schemeClr val="accent6">
                    <a:lumMod val="10000"/>
                  </a:schemeClr>
                </a:solidFill>
              </a:endParaRPr>
            </a:p>
          </p:txBody>
        </p:sp>
      </p:grp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86C473C-8611-4250-BE0D-7CD451328A09}"/>
              </a:ext>
            </a:extLst>
          </p:cNvPr>
          <p:cNvCxnSpPr>
            <a:cxnSpLocks/>
            <a:stCxn id="20" idx="3"/>
            <a:endCxn id="28" idx="1"/>
          </p:cNvCxnSpPr>
          <p:nvPr/>
        </p:nvCxnSpPr>
        <p:spPr>
          <a:xfrm flipV="1">
            <a:off x="2825392" y="4050853"/>
            <a:ext cx="1386477" cy="1676"/>
          </a:xfrm>
          <a:prstGeom prst="line">
            <a:avLst/>
          </a:prstGeom>
          <a:ln w="28575">
            <a:solidFill>
              <a:schemeClr val="accent6">
                <a:lumMod val="1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CF2DE17-6A40-4D29-AB01-3289959B3519}"/>
              </a:ext>
            </a:extLst>
          </p:cNvPr>
          <p:cNvCxnSpPr>
            <a:cxnSpLocks/>
            <a:stCxn id="28" idx="3"/>
            <a:endCxn id="32" idx="1"/>
          </p:cNvCxnSpPr>
          <p:nvPr/>
        </p:nvCxnSpPr>
        <p:spPr>
          <a:xfrm flipV="1">
            <a:off x="4715625" y="4040573"/>
            <a:ext cx="1705555" cy="10280"/>
          </a:xfrm>
          <a:prstGeom prst="line">
            <a:avLst/>
          </a:prstGeom>
          <a:ln w="28575">
            <a:solidFill>
              <a:schemeClr val="accent6">
                <a:lumMod val="1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4BE88FC-273D-4749-AB62-6BF73D5F5C19}"/>
              </a:ext>
            </a:extLst>
          </p:cNvPr>
          <p:cNvCxnSpPr>
            <a:cxnSpLocks/>
            <a:stCxn id="32" idx="3"/>
          </p:cNvCxnSpPr>
          <p:nvPr/>
        </p:nvCxnSpPr>
        <p:spPr>
          <a:xfrm flipV="1">
            <a:off x="7072681" y="4030471"/>
            <a:ext cx="2995879" cy="10102"/>
          </a:xfrm>
          <a:prstGeom prst="line">
            <a:avLst/>
          </a:prstGeom>
          <a:ln w="28575">
            <a:solidFill>
              <a:schemeClr val="accent6">
                <a:lumMod val="1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4" name="Group 43">
            <a:extLst>
              <a:ext uri="{FF2B5EF4-FFF2-40B4-BE49-F238E27FC236}">
                <a16:creationId xmlns:a16="http://schemas.microsoft.com/office/drawing/2014/main" id="{72270B5A-EA19-49A7-8776-3F0D3531EBE2}"/>
              </a:ext>
            </a:extLst>
          </p:cNvPr>
          <p:cNvGrpSpPr/>
          <p:nvPr/>
        </p:nvGrpSpPr>
        <p:grpSpPr>
          <a:xfrm>
            <a:off x="537117" y="5350804"/>
            <a:ext cx="632514" cy="1029523"/>
            <a:chOff x="1626491" y="4173588"/>
            <a:chExt cx="632514" cy="1029523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A2A7434-DEE0-42FE-9C3E-E4C52D3CA44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26491" y="4427772"/>
              <a:ext cx="632514" cy="775339"/>
            </a:xfrm>
            <a:prstGeom prst="rect">
              <a:avLst/>
            </a:prstGeom>
          </p:spPr>
        </p:pic>
        <p:pic>
          <p:nvPicPr>
            <p:cNvPr id="1026" name="Picture 2" descr="Image result for wireless wave icon transparent">
              <a:extLst>
                <a:ext uri="{FF2B5EF4-FFF2-40B4-BE49-F238E27FC236}">
                  <a16:creationId xmlns:a16="http://schemas.microsoft.com/office/drawing/2014/main" id="{6BFA1265-A643-44E9-8B8C-CD6473D7D87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05169" y="4173588"/>
              <a:ext cx="443346" cy="303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FA087AB8-9252-437F-9C60-CB775652561C}"/>
              </a:ext>
            </a:extLst>
          </p:cNvPr>
          <p:cNvGrpSpPr/>
          <p:nvPr/>
        </p:nvGrpSpPr>
        <p:grpSpPr>
          <a:xfrm>
            <a:off x="3706900" y="5350803"/>
            <a:ext cx="814596" cy="1029524"/>
            <a:chOff x="3110539" y="4173587"/>
            <a:chExt cx="814596" cy="102952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CD1EEE1-77B3-49EB-B406-1C505BDFD9B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10539" y="4427773"/>
              <a:ext cx="814596" cy="775338"/>
            </a:xfrm>
            <a:prstGeom prst="rect">
              <a:avLst/>
            </a:prstGeom>
          </p:spPr>
        </p:pic>
        <p:pic>
          <p:nvPicPr>
            <p:cNvPr id="45" name="Picture 2" descr="Image result for wireless wave icon transparent">
              <a:extLst>
                <a:ext uri="{FF2B5EF4-FFF2-40B4-BE49-F238E27FC236}">
                  <a16:creationId xmlns:a16="http://schemas.microsoft.com/office/drawing/2014/main" id="{058DBE54-C974-42CD-B7AD-45459D7B67D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68646" y="4173587"/>
              <a:ext cx="443346" cy="303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EBB3104-001C-4A24-9CA0-C3E91589EDE5}"/>
              </a:ext>
            </a:extLst>
          </p:cNvPr>
          <p:cNvCxnSpPr>
            <a:cxnSpLocks/>
            <a:stCxn id="1026" idx="0"/>
          </p:cNvCxnSpPr>
          <p:nvPr/>
        </p:nvCxnSpPr>
        <p:spPr>
          <a:xfrm flipV="1">
            <a:off x="937468" y="4195303"/>
            <a:ext cx="1173507" cy="1155501"/>
          </a:xfrm>
          <a:prstGeom prst="line">
            <a:avLst/>
          </a:prstGeom>
          <a:ln w="5715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4D6329E-5C57-4AD5-8D16-C8D5E464D4CB}"/>
              </a:ext>
            </a:extLst>
          </p:cNvPr>
          <p:cNvCxnSpPr>
            <a:cxnSpLocks/>
          </p:cNvCxnSpPr>
          <p:nvPr/>
        </p:nvCxnSpPr>
        <p:spPr>
          <a:xfrm>
            <a:off x="2834310" y="3965076"/>
            <a:ext cx="1321860" cy="1210"/>
          </a:xfrm>
          <a:prstGeom prst="line">
            <a:avLst/>
          </a:prstGeom>
          <a:ln w="5715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6FC6D5C-5DEE-4CCF-BA86-C168C31F4E6D}"/>
              </a:ext>
            </a:extLst>
          </p:cNvPr>
          <p:cNvCxnSpPr>
            <a:cxnSpLocks/>
          </p:cNvCxnSpPr>
          <p:nvPr/>
        </p:nvCxnSpPr>
        <p:spPr>
          <a:xfrm flipV="1">
            <a:off x="4748434" y="3961132"/>
            <a:ext cx="1701896" cy="7212"/>
          </a:xfrm>
          <a:prstGeom prst="line">
            <a:avLst/>
          </a:prstGeom>
          <a:ln w="5715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E17126A-E746-4E77-858C-884EFF707582}"/>
              </a:ext>
            </a:extLst>
          </p:cNvPr>
          <p:cNvCxnSpPr>
            <a:cxnSpLocks/>
          </p:cNvCxnSpPr>
          <p:nvPr/>
        </p:nvCxnSpPr>
        <p:spPr>
          <a:xfrm>
            <a:off x="7132132" y="3960923"/>
            <a:ext cx="2936428" cy="0"/>
          </a:xfrm>
          <a:prstGeom prst="line">
            <a:avLst/>
          </a:prstGeom>
          <a:ln w="5715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BD8921F0-17B5-4881-9F0B-96ABD3C04F71}"/>
              </a:ext>
            </a:extLst>
          </p:cNvPr>
          <p:cNvCxnSpPr>
            <a:cxnSpLocks/>
            <a:endCxn id="45" idx="0"/>
          </p:cNvCxnSpPr>
          <p:nvPr/>
        </p:nvCxnSpPr>
        <p:spPr>
          <a:xfrm>
            <a:off x="2825392" y="4218345"/>
            <a:ext cx="1361288" cy="1132458"/>
          </a:xfrm>
          <a:prstGeom prst="line">
            <a:avLst/>
          </a:prstGeom>
          <a:ln w="57150">
            <a:solidFill>
              <a:schemeClr val="accent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E3CEBEC7-BC91-4D47-99D4-F9288B74A2D1}"/>
              </a:ext>
            </a:extLst>
          </p:cNvPr>
          <p:cNvCxnSpPr>
            <a:cxnSpLocks/>
          </p:cNvCxnSpPr>
          <p:nvPr/>
        </p:nvCxnSpPr>
        <p:spPr>
          <a:xfrm flipH="1">
            <a:off x="2805229" y="4127353"/>
            <a:ext cx="1348717" cy="1"/>
          </a:xfrm>
          <a:prstGeom prst="line">
            <a:avLst/>
          </a:prstGeom>
          <a:ln w="57150">
            <a:solidFill>
              <a:schemeClr val="accent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191F0B21-0A1A-46C1-B441-B8711CD63A34}"/>
              </a:ext>
            </a:extLst>
          </p:cNvPr>
          <p:cNvCxnSpPr>
            <a:cxnSpLocks/>
          </p:cNvCxnSpPr>
          <p:nvPr/>
        </p:nvCxnSpPr>
        <p:spPr>
          <a:xfrm flipH="1">
            <a:off x="4741233" y="4131460"/>
            <a:ext cx="1665360" cy="4187"/>
          </a:xfrm>
          <a:prstGeom prst="line">
            <a:avLst/>
          </a:prstGeom>
          <a:ln w="57150">
            <a:solidFill>
              <a:schemeClr val="accent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71632A50-FE51-430F-9A06-98DB12DB9654}"/>
              </a:ext>
            </a:extLst>
          </p:cNvPr>
          <p:cNvCxnSpPr>
            <a:cxnSpLocks/>
          </p:cNvCxnSpPr>
          <p:nvPr/>
        </p:nvCxnSpPr>
        <p:spPr>
          <a:xfrm flipH="1">
            <a:off x="7128323" y="4110120"/>
            <a:ext cx="2923284" cy="19920"/>
          </a:xfrm>
          <a:prstGeom prst="line">
            <a:avLst/>
          </a:prstGeom>
          <a:ln w="57150">
            <a:solidFill>
              <a:schemeClr val="accent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7D258DC4-91C6-4414-A823-4DAEFDDF29FD}"/>
              </a:ext>
            </a:extLst>
          </p:cNvPr>
          <p:cNvCxnSpPr>
            <a:cxnSpLocks/>
          </p:cNvCxnSpPr>
          <p:nvPr/>
        </p:nvCxnSpPr>
        <p:spPr>
          <a:xfrm>
            <a:off x="6840286" y="2773680"/>
            <a:ext cx="0" cy="1086924"/>
          </a:xfrm>
          <a:prstGeom prst="line">
            <a:avLst/>
          </a:prstGeom>
          <a:ln w="57150">
            <a:solidFill>
              <a:schemeClr val="accent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24ED51A1-EDEF-4638-BBA9-0161809806EF}"/>
              </a:ext>
            </a:extLst>
          </p:cNvPr>
          <p:cNvSpPr txBox="1"/>
          <p:nvPr/>
        </p:nvSpPr>
        <p:spPr>
          <a:xfrm>
            <a:off x="3672031" y="3585081"/>
            <a:ext cx="624430" cy="411111"/>
          </a:xfrm>
          <a:prstGeom prst="rect">
            <a:avLst/>
          </a:prstGeom>
          <a:noFill/>
          <a:ln w="12700">
            <a:noFill/>
          </a:ln>
        </p:spPr>
        <p:txBody>
          <a:bodyPr vert="horz" wrap="none" lIns="144000" tIns="108000" rIns="144000" bIns="108000" rtlCol="0">
            <a:spAutoFit/>
          </a:bodyPr>
          <a:lstStyle/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200" dirty="0">
                <a:solidFill>
                  <a:schemeClr val="accent6">
                    <a:lumMod val="10000"/>
                  </a:schemeClr>
                </a:solidFill>
              </a:rPr>
              <a:t>fa0/1</a:t>
            </a:r>
            <a:endParaRPr lang="bg-BG" sz="1200" dirty="0">
              <a:solidFill>
                <a:schemeClr val="accent6">
                  <a:lumMod val="10000"/>
                </a:schemeClr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43831A7-F057-49D7-BCC3-ECBAAA2C8528}"/>
              </a:ext>
            </a:extLst>
          </p:cNvPr>
          <p:cNvSpPr txBox="1"/>
          <p:nvPr/>
        </p:nvSpPr>
        <p:spPr>
          <a:xfrm>
            <a:off x="4647657" y="3585081"/>
            <a:ext cx="624430" cy="411111"/>
          </a:xfrm>
          <a:prstGeom prst="rect">
            <a:avLst/>
          </a:prstGeom>
          <a:noFill/>
          <a:ln w="12700">
            <a:noFill/>
          </a:ln>
        </p:spPr>
        <p:txBody>
          <a:bodyPr vert="horz" wrap="none" lIns="144000" tIns="108000" rIns="144000" bIns="108000" rtlCol="0">
            <a:spAutoFit/>
          </a:bodyPr>
          <a:lstStyle/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200" dirty="0">
                <a:solidFill>
                  <a:schemeClr val="accent6">
                    <a:lumMod val="10000"/>
                  </a:schemeClr>
                </a:solidFill>
              </a:rPr>
              <a:t>fa0/2</a:t>
            </a:r>
            <a:endParaRPr lang="bg-BG" sz="1200" dirty="0">
              <a:solidFill>
                <a:schemeClr val="accent6">
                  <a:lumMod val="10000"/>
                </a:schemeClr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5385FB0-C48D-4C2D-BFDF-A2ADB4720E2E}"/>
              </a:ext>
            </a:extLst>
          </p:cNvPr>
          <p:cNvSpPr txBox="1"/>
          <p:nvPr/>
        </p:nvSpPr>
        <p:spPr>
          <a:xfrm>
            <a:off x="5764875" y="3555889"/>
            <a:ext cx="792873" cy="411111"/>
          </a:xfrm>
          <a:prstGeom prst="rect">
            <a:avLst/>
          </a:prstGeom>
          <a:noFill/>
          <a:ln w="12700">
            <a:noFill/>
          </a:ln>
        </p:spPr>
        <p:txBody>
          <a:bodyPr vert="horz" wrap="none" lIns="144000" tIns="108000" rIns="144000" bIns="108000" rtlCol="0">
            <a:spAutoFit/>
          </a:bodyPr>
          <a:lstStyle/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200" dirty="0">
                <a:solidFill>
                  <a:schemeClr val="accent6">
                    <a:lumMod val="10000"/>
                  </a:schemeClr>
                </a:solidFill>
              </a:rPr>
              <a:t>ge1/0/1</a:t>
            </a:r>
            <a:endParaRPr lang="bg-BG" sz="1200" dirty="0">
              <a:solidFill>
                <a:schemeClr val="accent6">
                  <a:lumMod val="10000"/>
                </a:schemeClr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0226A96-69A8-4A11-9D64-1A866A5F3ECD}"/>
              </a:ext>
            </a:extLst>
          </p:cNvPr>
          <p:cNvSpPr txBox="1"/>
          <p:nvPr/>
        </p:nvSpPr>
        <p:spPr>
          <a:xfrm>
            <a:off x="7087268" y="3542090"/>
            <a:ext cx="792873" cy="411111"/>
          </a:xfrm>
          <a:prstGeom prst="rect">
            <a:avLst/>
          </a:prstGeom>
          <a:noFill/>
          <a:ln w="12700">
            <a:noFill/>
          </a:ln>
        </p:spPr>
        <p:txBody>
          <a:bodyPr vert="horz" wrap="none" lIns="144000" tIns="108000" rIns="144000" bIns="108000" rtlCol="0">
            <a:spAutoFit/>
          </a:bodyPr>
          <a:lstStyle/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200" dirty="0">
                <a:solidFill>
                  <a:schemeClr val="accent6">
                    <a:lumMod val="10000"/>
                  </a:schemeClr>
                </a:solidFill>
              </a:rPr>
              <a:t>ge1/0/2</a:t>
            </a:r>
            <a:endParaRPr lang="bg-BG" sz="1200" dirty="0">
              <a:solidFill>
                <a:schemeClr val="accent6">
                  <a:lumMod val="10000"/>
                </a:schemeClr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6D31DD3-3378-4295-924C-B146572B2B6A}"/>
              </a:ext>
            </a:extLst>
          </p:cNvPr>
          <p:cNvSpPr txBox="1"/>
          <p:nvPr/>
        </p:nvSpPr>
        <p:spPr>
          <a:xfrm rot="16200000">
            <a:off x="6248806" y="3288348"/>
            <a:ext cx="792873" cy="411111"/>
          </a:xfrm>
          <a:prstGeom prst="rect">
            <a:avLst/>
          </a:prstGeom>
          <a:noFill/>
          <a:ln w="12700">
            <a:noFill/>
          </a:ln>
        </p:spPr>
        <p:txBody>
          <a:bodyPr vert="horz" wrap="none" lIns="144000" tIns="108000" rIns="144000" bIns="108000" rtlCol="0">
            <a:spAutoFit/>
          </a:bodyPr>
          <a:lstStyle/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200" dirty="0">
                <a:solidFill>
                  <a:schemeClr val="accent6">
                    <a:lumMod val="10000"/>
                  </a:schemeClr>
                </a:solidFill>
              </a:rPr>
              <a:t>ge1/0/3</a:t>
            </a:r>
            <a:endParaRPr lang="bg-BG" sz="1200" dirty="0">
              <a:solidFill>
                <a:schemeClr val="accent6">
                  <a:lumMod val="10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060503D-1F98-4AD3-B7F5-FFF861536A96}"/>
              </a:ext>
            </a:extLst>
          </p:cNvPr>
          <p:cNvSpPr txBox="1"/>
          <p:nvPr/>
        </p:nvSpPr>
        <p:spPr>
          <a:xfrm>
            <a:off x="414814" y="552584"/>
            <a:ext cx="3156982" cy="539736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6">
                <a:lumMod val="10000"/>
              </a:schemeClr>
            </a:solidFill>
          </a:ln>
        </p:spPr>
        <p:txBody>
          <a:bodyPr vert="horz" wrap="none" lIns="144000" tIns="108000" rIns="144000" bIns="108000" rtlCol="0">
            <a:spAutoFit/>
          </a:bodyPr>
          <a:lstStyle/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dirty="0"/>
              <a:t>VLAN 5 (guest): 10.5.5.0/24</a:t>
            </a:r>
            <a:endParaRPr lang="bg-BG" sz="2000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E7D11DD-5535-4AED-8AA5-533E01DF95EA}"/>
              </a:ext>
            </a:extLst>
          </p:cNvPr>
          <p:cNvSpPr txBox="1"/>
          <p:nvPr/>
        </p:nvSpPr>
        <p:spPr>
          <a:xfrm>
            <a:off x="413221" y="1291548"/>
            <a:ext cx="3995673" cy="539736"/>
          </a:xfrm>
          <a:prstGeom prst="rect">
            <a:avLst/>
          </a:prstGeom>
          <a:solidFill>
            <a:srgbClr val="00B050"/>
          </a:solidFill>
          <a:ln w="12700">
            <a:solidFill>
              <a:schemeClr val="accent6">
                <a:lumMod val="10000"/>
              </a:schemeClr>
            </a:solidFill>
          </a:ln>
        </p:spPr>
        <p:txBody>
          <a:bodyPr vert="horz" wrap="none" lIns="144000" tIns="108000" rIns="144000" bIns="108000" rtlCol="0">
            <a:spAutoFit/>
          </a:bodyPr>
          <a:lstStyle/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dirty="0"/>
              <a:t>VLAN 10 (corporate): 10.10.10.0/24</a:t>
            </a:r>
            <a:endParaRPr lang="bg-BG" sz="2000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0C49D93-B592-4F16-BA0D-C8E1FA5DC671}"/>
              </a:ext>
            </a:extLst>
          </p:cNvPr>
          <p:cNvGrpSpPr/>
          <p:nvPr/>
        </p:nvGrpSpPr>
        <p:grpSpPr>
          <a:xfrm>
            <a:off x="9112963" y="526032"/>
            <a:ext cx="2457135" cy="2095864"/>
            <a:chOff x="9301019" y="423561"/>
            <a:chExt cx="2457135" cy="2095864"/>
          </a:xfrm>
        </p:grpSpPr>
        <p:pic>
          <p:nvPicPr>
            <p:cNvPr id="12" name="Picture 2" descr="Image result for blue cloud icon">
              <a:extLst>
                <a:ext uri="{FF2B5EF4-FFF2-40B4-BE49-F238E27FC236}">
                  <a16:creationId xmlns:a16="http://schemas.microsoft.com/office/drawing/2014/main" id="{D9795A58-C3F3-4829-AB61-FF9B678B3F5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01019" y="423561"/>
              <a:ext cx="2457135" cy="20958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40629E9-436D-4A1F-AB1A-80211691D8CD}"/>
                </a:ext>
              </a:extLst>
            </p:cNvPr>
            <p:cNvSpPr txBox="1"/>
            <p:nvPr/>
          </p:nvSpPr>
          <p:spPr>
            <a:xfrm>
              <a:off x="9856259" y="1038858"/>
              <a:ext cx="1304039" cy="604049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none" lIns="144000" tIns="108000" rIns="144000" bIns="108000" rtlCol="0">
              <a:spAutoFit/>
            </a:bodyPr>
            <a:lstStyle/>
            <a:p>
              <a:pPr algn="l" eaLnBrk="0" hangingPunct="0">
                <a:lnSpc>
                  <a:spcPct val="110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400" dirty="0"/>
                <a:t>Internet</a:t>
              </a:r>
              <a:endParaRPr lang="bg-BG" sz="2400" dirty="0"/>
            </a:p>
          </p:txBody>
        </p:sp>
      </p:grp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C0CA52CD-0336-40EF-BFD1-FADE8C1139D8}"/>
              </a:ext>
            </a:extLst>
          </p:cNvPr>
          <p:cNvCxnSpPr>
            <a:cxnSpLocks/>
          </p:cNvCxnSpPr>
          <p:nvPr/>
        </p:nvCxnSpPr>
        <p:spPr>
          <a:xfrm flipV="1">
            <a:off x="10364994" y="1985010"/>
            <a:ext cx="0" cy="1801822"/>
          </a:xfrm>
          <a:prstGeom prst="line">
            <a:avLst/>
          </a:prstGeom>
          <a:ln w="28575">
            <a:solidFill>
              <a:schemeClr val="accent6">
                <a:lumMod val="1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941C3EAD-85BC-4AB9-905B-4BE9F51A935F}"/>
              </a:ext>
            </a:extLst>
          </p:cNvPr>
          <p:cNvCxnSpPr>
            <a:cxnSpLocks/>
          </p:cNvCxnSpPr>
          <p:nvPr/>
        </p:nvCxnSpPr>
        <p:spPr>
          <a:xfrm flipV="1">
            <a:off x="10298292" y="1966272"/>
            <a:ext cx="0" cy="1820556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8DA9A220-2DC2-4CC2-9D26-F018F75D9610}"/>
              </a:ext>
            </a:extLst>
          </p:cNvPr>
          <p:cNvCxnSpPr>
            <a:cxnSpLocks/>
          </p:cNvCxnSpPr>
          <p:nvPr/>
        </p:nvCxnSpPr>
        <p:spPr>
          <a:xfrm flipV="1">
            <a:off x="6771574" y="2740668"/>
            <a:ext cx="1" cy="1148072"/>
          </a:xfrm>
          <a:prstGeom prst="line">
            <a:avLst/>
          </a:prstGeom>
          <a:ln w="28575">
            <a:solidFill>
              <a:schemeClr val="accent6">
                <a:lumMod val="1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46C3F0B9-530F-4453-8216-F5D4F34D0E05}"/>
              </a:ext>
            </a:extLst>
          </p:cNvPr>
          <p:cNvSpPr txBox="1"/>
          <p:nvPr/>
        </p:nvSpPr>
        <p:spPr>
          <a:xfrm rot="16200000">
            <a:off x="10237414" y="3308361"/>
            <a:ext cx="742026" cy="411111"/>
          </a:xfrm>
          <a:prstGeom prst="rect">
            <a:avLst/>
          </a:prstGeom>
          <a:noFill/>
          <a:ln w="12700">
            <a:noFill/>
          </a:ln>
        </p:spPr>
        <p:txBody>
          <a:bodyPr vert="horz" wrap="none" lIns="144000" tIns="108000" rIns="144000" bIns="108000" rtlCol="0">
            <a:spAutoFit/>
          </a:bodyPr>
          <a:lstStyle/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200" dirty="0">
                <a:solidFill>
                  <a:schemeClr val="accent6">
                    <a:lumMod val="10000"/>
                  </a:schemeClr>
                </a:solidFill>
              </a:rPr>
              <a:t>ether 1</a:t>
            </a:r>
            <a:endParaRPr lang="bg-BG" sz="1200" dirty="0">
              <a:solidFill>
                <a:schemeClr val="accent6">
                  <a:lumMod val="10000"/>
                </a:schemeClr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83A57BB-4B0F-4969-945B-F841621B3A66}"/>
              </a:ext>
            </a:extLst>
          </p:cNvPr>
          <p:cNvSpPr txBox="1"/>
          <p:nvPr/>
        </p:nvSpPr>
        <p:spPr>
          <a:xfrm>
            <a:off x="9389486" y="3557233"/>
            <a:ext cx="742026" cy="411111"/>
          </a:xfrm>
          <a:prstGeom prst="rect">
            <a:avLst/>
          </a:prstGeom>
          <a:noFill/>
          <a:ln w="12700">
            <a:noFill/>
          </a:ln>
        </p:spPr>
        <p:txBody>
          <a:bodyPr vert="horz" wrap="none" lIns="144000" tIns="108000" rIns="144000" bIns="108000" rtlCol="0">
            <a:spAutoFit/>
          </a:bodyPr>
          <a:lstStyle/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200" dirty="0">
                <a:solidFill>
                  <a:schemeClr val="accent6">
                    <a:lumMod val="10000"/>
                  </a:schemeClr>
                </a:solidFill>
              </a:rPr>
              <a:t>ether 5</a:t>
            </a:r>
            <a:endParaRPr lang="bg-BG" sz="1200" dirty="0">
              <a:solidFill>
                <a:schemeClr val="accent6">
                  <a:lumMod val="10000"/>
                </a:schemeClr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8AAA7B1-6DFC-4C86-B8D7-B67FF27F08BB}"/>
              </a:ext>
            </a:extLst>
          </p:cNvPr>
          <p:cNvGrpSpPr/>
          <p:nvPr/>
        </p:nvGrpSpPr>
        <p:grpSpPr>
          <a:xfrm>
            <a:off x="2644180" y="2701865"/>
            <a:ext cx="1710881" cy="981839"/>
            <a:chOff x="2644180" y="2701865"/>
            <a:chExt cx="1710881" cy="981839"/>
          </a:xfrm>
        </p:grpSpPr>
        <p:pic>
          <p:nvPicPr>
            <p:cNvPr id="58" name="Picture 2" descr="Image result for wifi icon">
              <a:extLst>
                <a:ext uri="{FF2B5EF4-FFF2-40B4-BE49-F238E27FC236}">
                  <a16:creationId xmlns:a16="http://schemas.microsoft.com/office/drawing/2014/main" id="{A2D8C533-6904-43CA-BB93-24DD358382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hq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50298" y="3267552"/>
              <a:ext cx="416152" cy="4161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97ADAA9B-C6AC-4BBF-8B3E-489AB3DC40B9}"/>
                </a:ext>
              </a:extLst>
            </p:cNvPr>
            <p:cNvSpPr txBox="1"/>
            <p:nvPr/>
          </p:nvSpPr>
          <p:spPr>
            <a:xfrm>
              <a:off x="2644180" y="2701865"/>
              <a:ext cx="1710881" cy="680224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none" lIns="144000" tIns="108000" rIns="144000" bIns="108000" rtlCol="0">
              <a:spAutoFit/>
            </a:bodyPr>
            <a:lstStyle/>
            <a:p>
              <a:pPr algn="l" eaLnBrk="0" hangingPunct="0">
                <a:lnSpc>
                  <a:spcPct val="110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1400" dirty="0">
                  <a:solidFill>
                    <a:schemeClr val="accent2"/>
                  </a:solidFill>
                </a:rPr>
                <a:t>SSID: </a:t>
              </a:r>
            </a:p>
            <a:p>
              <a:pPr algn="l" eaLnBrk="0" hangingPunct="0">
                <a:lnSpc>
                  <a:spcPct val="110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1400" dirty="0">
                  <a:solidFill>
                    <a:schemeClr val="accent2"/>
                  </a:solidFill>
                </a:rPr>
                <a:t>NetFund-Corporate</a:t>
              </a:r>
              <a:endParaRPr lang="bg-BG" sz="1400" dirty="0">
                <a:solidFill>
                  <a:schemeClr val="accent2"/>
                </a:solidFill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0F9BA9DF-9992-4EDB-8E03-C6605BE2B4A9}"/>
              </a:ext>
            </a:extLst>
          </p:cNvPr>
          <p:cNvGrpSpPr/>
          <p:nvPr/>
        </p:nvGrpSpPr>
        <p:grpSpPr>
          <a:xfrm>
            <a:off x="1135553" y="2718080"/>
            <a:ext cx="1403553" cy="959099"/>
            <a:chOff x="1175026" y="2721250"/>
            <a:chExt cx="1403553" cy="95909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062F4E3-3575-486C-AD45-2746A273387B}"/>
                </a:ext>
              </a:extLst>
            </p:cNvPr>
            <p:cNvSpPr txBox="1"/>
            <p:nvPr/>
          </p:nvSpPr>
          <p:spPr>
            <a:xfrm>
              <a:off x="1175026" y="2721250"/>
              <a:ext cx="1403553" cy="680224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none" lIns="144000" tIns="108000" rIns="144000" bIns="108000" rtlCol="0">
              <a:spAutoFit/>
            </a:bodyPr>
            <a:lstStyle/>
            <a:p>
              <a:pPr algn="l" eaLnBrk="0" hangingPunct="0">
                <a:lnSpc>
                  <a:spcPct val="110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1400" dirty="0">
                  <a:solidFill>
                    <a:schemeClr val="bg1"/>
                  </a:solidFill>
                </a:rPr>
                <a:t>SSID: </a:t>
              </a:r>
            </a:p>
            <a:p>
              <a:pPr algn="l" eaLnBrk="0" hangingPunct="0">
                <a:lnSpc>
                  <a:spcPct val="110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1400" dirty="0">
                  <a:solidFill>
                    <a:schemeClr val="bg1"/>
                  </a:solidFill>
                </a:rPr>
                <a:t>NetFund-Guest</a:t>
              </a:r>
              <a:endParaRPr lang="bg-BG" sz="1400" dirty="0">
                <a:solidFill>
                  <a:schemeClr val="bg1"/>
                </a:solidFill>
              </a:endParaRP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50E5090-13C1-4542-8023-6045C528044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13610" y="3299882"/>
              <a:ext cx="434162" cy="380467"/>
            </a:xfrm>
            <a:prstGeom prst="rect">
              <a:avLst/>
            </a:prstGeom>
          </p:spPr>
        </p:pic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CA8E0B7E-FF66-4B17-A673-0573EEE35F37}"/>
              </a:ext>
            </a:extLst>
          </p:cNvPr>
          <p:cNvSpPr txBox="1"/>
          <p:nvPr/>
        </p:nvSpPr>
        <p:spPr>
          <a:xfrm>
            <a:off x="1785491" y="4182847"/>
            <a:ext cx="1358092" cy="680224"/>
          </a:xfrm>
          <a:prstGeom prst="rect">
            <a:avLst/>
          </a:prstGeom>
          <a:noFill/>
          <a:ln w="12700">
            <a:noFill/>
          </a:ln>
        </p:spPr>
        <p:txBody>
          <a:bodyPr vert="horz" wrap="none" lIns="144000" tIns="108000" rIns="144000" bIns="108000" rtlCol="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400" b="1" dirty="0">
                <a:solidFill>
                  <a:schemeClr val="accent6">
                    <a:lumMod val="10000"/>
                  </a:schemeClr>
                </a:solidFill>
              </a:rPr>
              <a:t>Ruckus AP</a:t>
            </a:r>
          </a:p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400" b="1" dirty="0">
                <a:solidFill>
                  <a:schemeClr val="accent6">
                    <a:lumMod val="10000"/>
                  </a:schemeClr>
                </a:solidFill>
              </a:rPr>
              <a:t>ZoneFlex 7363</a:t>
            </a:r>
            <a:endParaRPr lang="bg-BG" sz="1400" b="1" dirty="0">
              <a:solidFill>
                <a:schemeClr val="accent6">
                  <a:lumMod val="10000"/>
                </a:schemeClr>
              </a:solidFill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9617E33B-7C43-4009-A8E2-668FC294C2D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211869" y="3798975"/>
            <a:ext cx="503756" cy="503756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3CB0AD7C-D6F2-4111-8DE1-9B5821C1AAB9}"/>
              </a:ext>
            </a:extLst>
          </p:cNvPr>
          <p:cNvSpPr txBox="1"/>
          <p:nvPr/>
        </p:nvSpPr>
        <p:spPr>
          <a:xfrm>
            <a:off x="3752654" y="4195303"/>
            <a:ext cx="1396308" cy="443236"/>
          </a:xfrm>
          <a:prstGeom prst="rect">
            <a:avLst/>
          </a:prstGeom>
          <a:noFill/>
          <a:ln w="12700">
            <a:noFill/>
          </a:ln>
        </p:spPr>
        <p:txBody>
          <a:bodyPr vert="horz" wrap="none" lIns="144000" tIns="108000" rIns="144000" bIns="108000" rtlCol="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400" b="1" dirty="0">
                <a:solidFill>
                  <a:schemeClr val="accent6">
                    <a:lumMod val="10000"/>
                  </a:schemeClr>
                </a:solidFill>
              </a:rPr>
              <a:t>Cisco 3560 PoE</a:t>
            </a:r>
            <a:endParaRPr lang="bg-BG" sz="1400" b="1" dirty="0">
              <a:solidFill>
                <a:schemeClr val="accent6">
                  <a:lumMod val="10000"/>
                </a:schemeClr>
              </a:solidFill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E79DFE70-061D-44D1-B776-ADAB31213B25}"/>
              </a:ext>
            </a:extLst>
          </p:cNvPr>
          <p:cNvSpPr txBox="1"/>
          <p:nvPr/>
        </p:nvSpPr>
        <p:spPr>
          <a:xfrm>
            <a:off x="6348634" y="4139356"/>
            <a:ext cx="754337" cy="443236"/>
          </a:xfrm>
          <a:prstGeom prst="rect">
            <a:avLst/>
          </a:prstGeom>
          <a:noFill/>
          <a:ln w="12700">
            <a:noFill/>
          </a:ln>
        </p:spPr>
        <p:txBody>
          <a:bodyPr vert="horz" wrap="none" lIns="144000" tIns="108000" rIns="144000" bIns="108000" rtlCol="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400" b="1" dirty="0">
                <a:solidFill>
                  <a:schemeClr val="accent6">
                    <a:lumMod val="10000"/>
                  </a:schemeClr>
                </a:solidFill>
              </a:rPr>
              <a:t>3COM</a:t>
            </a:r>
            <a:endParaRPr lang="bg-BG" sz="1400" b="1" dirty="0">
              <a:solidFill>
                <a:schemeClr val="accent6">
                  <a:lumMod val="10000"/>
                </a:schemeClr>
              </a:solidFill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918208DD-FF38-45A8-9892-B48F1BB2A496}"/>
              </a:ext>
            </a:extLst>
          </p:cNvPr>
          <p:cNvSpPr txBox="1"/>
          <p:nvPr/>
        </p:nvSpPr>
        <p:spPr>
          <a:xfrm>
            <a:off x="9641643" y="4165482"/>
            <a:ext cx="1398488" cy="680224"/>
          </a:xfrm>
          <a:prstGeom prst="rect">
            <a:avLst/>
          </a:prstGeom>
          <a:noFill/>
          <a:ln w="12700">
            <a:noFill/>
          </a:ln>
        </p:spPr>
        <p:txBody>
          <a:bodyPr vert="horz" wrap="none" lIns="144000" tIns="108000" rIns="144000" bIns="108000" rtlCol="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400" b="1" dirty="0">
                <a:solidFill>
                  <a:schemeClr val="accent6">
                    <a:lumMod val="10000"/>
                  </a:schemeClr>
                </a:solidFill>
              </a:rPr>
              <a:t>MikroTik </a:t>
            </a:r>
          </a:p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400" b="1" dirty="0">
                <a:solidFill>
                  <a:schemeClr val="accent6">
                    <a:lumMod val="10000"/>
                  </a:schemeClr>
                </a:solidFill>
              </a:rPr>
              <a:t>RB951Ui-2HnD</a:t>
            </a:r>
            <a:endParaRPr lang="bg-BG" sz="1400" b="1" dirty="0">
              <a:solidFill>
                <a:schemeClr val="accent6">
                  <a:lumMod val="10000"/>
                </a:schemeClr>
              </a:solidFill>
            </a:endParaRPr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BF885AE0-E6F2-4B51-8F24-357A1C65F03A}"/>
              </a:ext>
            </a:extLst>
          </p:cNvPr>
          <p:cNvCxnSpPr>
            <a:cxnSpLocks/>
          </p:cNvCxnSpPr>
          <p:nvPr/>
        </p:nvCxnSpPr>
        <p:spPr>
          <a:xfrm>
            <a:off x="10427925" y="1985010"/>
            <a:ext cx="0" cy="1862894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Box 110">
            <a:extLst>
              <a:ext uri="{FF2B5EF4-FFF2-40B4-BE49-F238E27FC236}">
                <a16:creationId xmlns:a16="http://schemas.microsoft.com/office/drawing/2014/main" id="{FAE93248-2E96-48F9-BDC0-6EAFF22F290D}"/>
              </a:ext>
            </a:extLst>
          </p:cNvPr>
          <p:cNvSpPr txBox="1"/>
          <p:nvPr/>
        </p:nvSpPr>
        <p:spPr>
          <a:xfrm>
            <a:off x="10196946" y="6174127"/>
            <a:ext cx="1623491" cy="443236"/>
          </a:xfrm>
          <a:prstGeom prst="rect">
            <a:avLst/>
          </a:prstGeom>
          <a:noFill/>
          <a:ln w="12700">
            <a:solidFill>
              <a:schemeClr val="accent6">
                <a:lumMod val="10000"/>
              </a:schemeClr>
            </a:solidFill>
            <a:prstDash val="solid"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400" dirty="0">
                <a:solidFill>
                  <a:schemeClr val="accent6">
                    <a:lumMod val="10000"/>
                  </a:schemeClr>
                </a:solidFill>
              </a:rPr>
              <a:t>Demo - scenario 1 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75AE2306-1A85-42E2-BF1F-CD55F8A4B44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051607" y="3782423"/>
            <a:ext cx="628585" cy="456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43179"/>
      </p:ext>
    </p:extLst>
  </p:cSld>
  <p:clrMapOvr>
    <a:masterClrMapping/>
  </p:clrMapOvr>
  <p:transition spd="slow" advClick="0" advTm="5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7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8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7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7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7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7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7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8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7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4" fill="hold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7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/>
      <p:bldP spid="50" grpId="0"/>
      <p:bldP spid="51" grpId="0"/>
      <p:bldP spid="52" grpId="0"/>
      <p:bldP spid="54" grpId="0"/>
      <p:bldP spid="33" grpId="0" animBg="1"/>
      <p:bldP spid="55" grpId="0" animBg="1"/>
      <p:bldP spid="49" grpId="0"/>
      <p:bldP spid="56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DD0D20-B8F9-40FE-B3F0-4A35F559A25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DHCP server for both VLANs is the Cisco device</a:t>
            </a:r>
          </a:p>
          <a:p>
            <a:r>
              <a:rPr lang="en-US" dirty="0"/>
              <a:t>MikroTik is routing the VLANs and making NAT to “outside”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03B80F2-9758-4E77-B951-4F421B720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Topology details – scenario 1</a:t>
            </a:r>
            <a:endParaRPr lang="bg-B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D07C9E-EF79-4E19-830D-66F559B2067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76</a:t>
            </a:fld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EB74FE5-79C8-4664-ABC8-12104047FE75}"/>
              </a:ext>
            </a:extLst>
          </p:cNvPr>
          <p:cNvGraphicFramePr>
            <a:graphicFrameLocks noGrp="1"/>
          </p:cNvGraphicFramePr>
          <p:nvPr/>
        </p:nvGraphicFramePr>
        <p:xfrm>
          <a:off x="979054" y="2742130"/>
          <a:ext cx="10437092" cy="365506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5218546">
                  <a:extLst>
                    <a:ext uri="{9D8B030D-6E8A-4147-A177-3AD203B41FA5}">
                      <a16:colId xmlns:a16="http://schemas.microsoft.com/office/drawing/2014/main" val="3866810768"/>
                    </a:ext>
                  </a:extLst>
                </a:gridCol>
                <a:gridCol w="5218546">
                  <a:extLst>
                    <a:ext uri="{9D8B030D-6E8A-4147-A177-3AD203B41FA5}">
                      <a16:colId xmlns:a16="http://schemas.microsoft.com/office/drawing/2014/main" val="397066013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Device, interface</a:t>
                      </a:r>
                      <a:endParaRPr lang="bg-BG" dirty="0">
                        <a:solidFill>
                          <a:schemeClr val="bg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1218438" rtl="0" eaLnBrk="1" latinLnBrk="1" hangingPunct="1"/>
                      <a:r>
                        <a:rPr lang="en-US" sz="2398" b="1" kern="1200" dirty="0">
                          <a:solidFill>
                            <a:schemeClr val="bg2"/>
                          </a:solidFill>
                          <a:latin typeface="+mn-lt"/>
                          <a:ea typeface="+mn-ea"/>
                          <a:cs typeface="+mn-cs"/>
                        </a:rPr>
                        <a:t>IP address</a:t>
                      </a:r>
                      <a:endParaRPr lang="bg-BG" sz="2398" b="1" kern="1200" dirty="0">
                        <a:solidFill>
                          <a:schemeClr val="bg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084028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Cisco, VLAN 5</a:t>
                      </a:r>
                      <a:endParaRPr lang="bg-B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10.5.5.3</a:t>
                      </a:r>
                      <a:endParaRPr lang="bg-BG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55711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Cisco, VLAN 10</a:t>
                      </a:r>
                      <a:endParaRPr lang="bg-B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2"/>
                          </a:solidFill>
                        </a:rPr>
                        <a:t>10.10.10.3</a:t>
                      </a:r>
                      <a:endParaRPr lang="bg-BG" dirty="0">
                        <a:solidFill>
                          <a:schemeClr val="accent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88687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HP, VLAN 5</a:t>
                      </a:r>
                      <a:endParaRPr lang="bg-B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1218438" rtl="0" eaLnBrk="1" latinLnBrk="1" hangingPunct="1"/>
                      <a:r>
                        <a:rPr lang="en-US" sz="2398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(10.5.5.2)</a:t>
                      </a:r>
                      <a:endParaRPr lang="bg-BG" sz="2398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082047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HP, VLAN 10</a:t>
                      </a:r>
                      <a:endParaRPr lang="bg-B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1218438" rtl="0" eaLnBrk="1" latinLnBrk="1" hangingPunct="1"/>
                      <a:r>
                        <a:rPr lang="en-US" sz="2398" kern="1200" dirty="0">
                          <a:solidFill>
                            <a:schemeClr val="accent2"/>
                          </a:solidFill>
                          <a:latin typeface="+mn-lt"/>
                          <a:ea typeface="+mn-ea"/>
                          <a:cs typeface="+mn-cs"/>
                        </a:rPr>
                        <a:t>(10.10.10.2)</a:t>
                      </a:r>
                      <a:endParaRPr lang="bg-BG" sz="2398" kern="1200" dirty="0">
                        <a:solidFill>
                          <a:schemeClr val="accent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625434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Corporate server (Web and DNS)</a:t>
                      </a:r>
                      <a:endParaRPr lang="bg-B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1218438" rtl="0" eaLnBrk="1" latinLnBrk="1" hangingPunct="1"/>
                      <a:r>
                        <a:rPr lang="en-US" sz="2398" kern="1200" dirty="0">
                          <a:solidFill>
                            <a:schemeClr val="accent2"/>
                          </a:solidFill>
                          <a:latin typeface="+mn-lt"/>
                          <a:ea typeface="+mn-ea"/>
                          <a:cs typeface="+mn-cs"/>
                        </a:rPr>
                        <a:t>10.10.10.101</a:t>
                      </a:r>
                      <a:endParaRPr lang="bg-BG" sz="2398" kern="1200" dirty="0">
                        <a:solidFill>
                          <a:schemeClr val="accent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460657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MikroTik, VLAN 5</a:t>
                      </a:r>
                      <a:endParaRPr lang="bg-B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1218438" rtl="0" eaLnBrk="1" latinLnBrk="1" hangingPunct="1"/>
                      <a:r>
                        <a:rPr lang="en-US" sz="2398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10.5.5.1</a:t>
                      </a:r>
                      <a:endParaRPr lang="bg-BG" sz="2398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592182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MikroTik, VLAN 10</a:t>
                      </a:r>
                      <a:endParaRPr lang="bg-B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398" kern="1200" dirty="0">
                          <a:solidFill>
                            <a:schemeClr val="accent2"/>
                          </a:solidFill>
                          <a:latin typeface="+mn-lt"/>
                          <a:ea typeface="+mn-ea"/>
                          <a:cs typeface="+mn-cs"/>
                        </a:rPr>
                        <a:t>10.10.10.1</a:t>
                      </a:r>
                      <a:endParaRPr lang="bg-BG" sz="2398" kern="1200" dirty="0">
                        <a:solidFill>
                          <a:schemeClr val="accent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72706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9570815"/>
      </p:ext>
    </p:extLst>
  </p:cSld>
  <p:clrMapOvr>
    <a:masterClrMapping/>
  </p:clrMapOvr>
  <p:transition spd="slow" advClick="0" advTm="5000">
    <p:push dir="u"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B06584DE-D2DA-4D64-A6B8-51BA6DD620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6583" y="3828700"/>
            <a:ext cx="688809" cy="447658"/>
          </a:xfrm>
          <a:prstGeom prst="rect">
            <a:avLst/>
          </a:prstGeom>
        </p:spPr>
      </p:pic>
      <p:grpSp>
        <p:nvGrpSpPr>
          <p:cNvPr id="41" name="Group 40">
            <a:extLst>
              <a:ext uri="{FF2B5EF4-FFF2-40B4-BE49-F238E27FC236}">
                <a16:creationId xmlns:a16="http://schemas.microsoft.com/office/drawing/2014/main" id="{6B338367-0DFE-4EFD-A6BD-880B5E81556E}"/>
              </a:ext>
            </a:extLst>
          </p:cNvPr>
          <p:cNvGrpSpPr/>
          <p:nvPr/>
        </p:nvGrpSpPr>
        <p:grpSpPr>
          <a:xfrm>
            <a:off x="4964134" y="1150351"/>
            <a:ext cx="2911851" cy="1096032"/>
            <a:chOff x="4061816" y="327490"/>
            <a:chExt cx="2911851" cy="1126959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49F2C96D-2558-42FF-A319-4D600023DA3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37322" y="699756"/>
              <a:ext cx="630788" cy="754693"/>
            </a:xfrm>
            <a:prstGeom prst="rect">
              <a:avLst/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E5EC722-1415-4AE0-B771-39317B60356C}"/>
                </a:ext>
              </a:extLst>
            </p:cNvPr>
            <p:cNvSpPr txBox="1"/>
            <p:nvPr/>
          </p:nvSpPr>
          <p:spPr>
            <a:xfrm>
              <a:off x="4061816" y="327490"/>
              <a:ext cx="2911851" cy="699418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none" lIns="144000" tIns="108000" rIns="144000" bIns="108000" rtlCol="0">
              <a:spAutoFit/>
            </a:bodyPr>
            <a:lstStyle/>
            <a:p>
              <a:pPr marL="285750" indent="-285750" algn="l" eaLnBrk="0" hangingPunct="0">
                <a:lnSpc>
                  <a:spcPct val="110000"/>
                </a:lnSpc>
                <a:buClr>
                  <a:schemeClr val="accent6">
                    <a:lumMod val="10000"/>
                  </a:schemeClr>
                </a:buClr>
                <a:buSzPct val="90000"/>
                <a:buFont typeface="Wingdings" panose="05000000000000000000" pitchFamily="2" charset="2"/>
                <a:buChar char="§"/>
              </a:pPr>
              <a:r>
                <a:rPr lang="en-US" sz="1400" b="1" dirty="0">
                  <a:solidFill>
                    <a:schemeClr val="accent6">
                      <a:lumMod val="10000"/>
                    </a:schemeClr>
                  </a:solidFill>
                </a:rPr>
                <a:t>Corporate WEB and DNS Server</a:t>
              </a:r>
            </a:p>
            <a:p>
              <a:pPr marL="285750" indent="-285750" algn="l" eaLnBrk="0" hangingPunct="0">
                <a:lnSpc>
                  <a:spcPct val="110000"/>
                </a:lnSpc>
                <a:buClr>
                  <a:schemeClr val="accent6">
                    <a:lumMod val="10000"/>
                  </a:schemeClr>
                </a:buClr>
                <a:buSzPct val="90000"/>
                <a:buFont typeface="Wingdings" panose="05000000000000000000" pitchFamily="2" charset="2"/>
                <a:buChar char="§"/>
              </a:pPr>
              <a:r>
                <a:rPr lang="en-US" sz="1400" b="1" dirty="0">
                  <a:solidFill>
                    <a:schemeClr val="accent6">
                      <a:lumMod val="10000"/>
                    </a:schemeClr>
                  </a:solidFill>
                </a:rPr>
                <a:t>DHCP</a:t>
              </a:r>
              <a:endParaRPr lang="bg-BG" sz="1400" b="1" dirty="0">
                <a:solidFill>
                  <a:schemeClr val="accent6">
                    <a:lumMod val="10000"/>
                  </a:schemeClr>
                </a:solidFill>
              </a:endParaRPr>
            </a:p>
          </p:txBody>
        </p:sp>
      </p:grp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86C473C-8611-4250-BE0D-7CD451328A09}"/>
              </a:ext>
            </a:extLst>
          </p:cNvPr>
          <p:cNvCxnSpPr>
            <a:cxnSpLocks/>
            <a:stCxn id="20" idx="3"/>
            <a:endCxn id="28" idx="1"/>
          </p:cNvCxnSpPr>
          <p:nvPr/>
        </p:nvCxnSpPr>
        <p:spPr>
          <a:xfrm flipV="1">
            <a:off x="2825392" y="4050853"/>
            <a:ext cx="3257224" cy="1676"/>
          </a:xfrm>
          <a:prstGeom prst="line">
            <a:avLst/>
          </a:prstGeom>
          <a:ln w="28575">
            <a:solidFill>
              <a:schemeClr val="accent6">
                <a:lumMod val="1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4BE88FC-273D-4749-AB62-6BF73D5F5C19}"/>
              </a:ext>
            </a:extLst>
          </p:cNvPr>
          <p:cNvCxnSpPr>
            <a:cxnSpLocks/>
            <a:stCxn id="28" idx="3"/>
          </p:cNvCxnSpPr>
          <p:nvPr/>
        </p:nvCxnSpPr>
        <p:spPr>
          <a:xfrm flipV="1">
            <a:off x="6586372" y="4030473"/>
            <a:ext cx="3482188" cy="20380"/>
          </a:xfrm>
          <a:prstGeom prst="line">
            <a:avLst/>
          </a:prstGeom>
          <a:ln w="28575">
            <a:solidFill>
              <a:schemeClr val="accent6">
                <a:lumMod val="1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4" name="Group 43">
            <a:extLst>
              <a:ext uri="{FF2B5EF4-FFF2-40B4-BE49-F238E27FC236}">
                <a16:creationId xmlns:a16="http://schemas.microsoft.com/office/drawing/2014/main" id="{72270B5A-EA19-49A7-8776-3F0D3531EBE2}"/>
              </a:ext>
            </a:extLst>
          </p:cNvPr>
          <p:cNvGrpSpPr/>
          <p:nvPr/>
        </p:nvGrpSpPr>
        <p:grpSpPr>
          <a:xfrm>
            <a:off x="537117" y="5350804"/>
            <a:ext cx="632514" cy="1029523"/>
            <a:chOff x="1626491" y="4173588"/>
            <a:chExt cx="632514" cy="1029523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A2A7434-DEE0-42FE-9C3E-E4C52D3CA44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26491" y="4427772"/>
              <a:ext cx="632514" cy="775339"/>
            </a:xfrm>
            <a:prstGeom prst="rect">
              <a:avLst/>
            </a:prstGeom>
          </p:spPr>
        </p:pic>
        <p:pic>
          <p:nvPicPr>
            <p:cNvPr id="1026" name="Picture 2" descr="Image result for wireless wave icon transparent">
              <a:extLst>
                <a:ext uri="{FF2B5EF4-FFF2-40B4-BE49-F238E27FC236}">
                  <a16:creationId xmlns:a16="http://schemas.microsoft.com/office/drawing/2014/main" id="{6BFA1265-A643-44E9-8B8C-CD6473D7D87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05169" y="4173588"/>
              <a:ext cx="443346" cy="303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FA087AB8-9252-437F-9C60-CB775652561C}"/>
              </a:ext>
            </a:extLst>
          </p:cNvPr>
          <p:cNvGrpSpPr/>
          <p:nvPr/>
        </p:nvGrpSpPr>
        <p:grpSpPr>
          <a:xfrm>
            <a:off x="3706900" y="5350803"/>
            <a:ext cx="814596" cy="1029524"/>
            <a:chOff x="3110539" y="4173587"/>
            <a:chExt cx="814596" cy="102952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CD1EEE1-77B3-49EB-B406-1C505BDFD9B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10539" y="4427773"/>
              <a:ext cx="814596" cy="775338"/>
            </a:xfrm>
            <a:prstGeom prst="rect">
              <a:avLst/>
            </a:prstGeom>
          </p:spPr>
        </p:pic>
        <p:pic>
          <p:nvPicPr>
            <p:cNvPr id="45" name="Picture 2" descr="Image result for wireless wave icon transparent">
              <a:extLst>
                <a:ext uri="{FF2B5EF4-FFF2-40B4-BE49-F238E27FC236}">
                  <a16:creationId xmlns:a16="http://schemas.microsoft.com/office/drawing/2014/main" id="{058DBE54-C974-42CD-B7AD-45459D7B67D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68646" y="4173587"/>
              <a:ext cx="443346" cy="303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EBB3104-001C-4A24-9CA0-C3E91589EDE5}"/>
              </a:ext>
            </a:extLst>
          </p:cNvPr>
          <p:cNvCxnSpPr>
            <a:cxnSpLocks/>
            <a:stCxn id="1026" idx="0"/>
          </p:cNvCxnSpPr>
          <p:nvPr/>
        </p:nvCxnSpPr>
        <p:spPr>
          <a:xfrm flipV="1">
            <a:off x="937468" y="4195303"/>
            <a:ext cx="1173507" cy="1155501"/>
          </a:xfrm>
          <a:prstGeom prst="line">
            <a:avLst/>
          </a:prstGeom>
          <a:ln w="5715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4D6329E-5C57-4AD5-8D16-C8D5E464D4CB}"/>
              </a:ext>
            </a:extLst>
          </p:cNvPr>
          <p:cNvCxnSpPr>
            <a:cxnSpLocks/>
          </p:cNvCxnSpPr>
          <p:nvPr/>
        </p:nvCxnSpPr>
        <p:spPr>
          <a:xfrm flipV="1">
            <a:off x="2834310" y="3957833"/>
            <a:ext cx="3198933" cy="17403"/>
          </a:xfrm>
          <a:prstGeom prst="line">
            <a:avLst/>
          </a:prstGeom>
          <a:ln w="5715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E17126A-E746-4E77-858C-884EFF707582}"/>
              </a:ext>
            </a:extLst>
          </p:cNvPr>
          <p:cNvCxnSpPr>
            <a:cxnSpLocks/>
          </p:cNvCxnSpPr>
          <p:nvPr/>
        </p:nvCxnSpPr>
        <p:spPr>
          <a:xfrm flipV="1">
            <a:off x="6593205" y="3970513"/>
            <a:ext cx="3406715" cy="21098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BD8921F0-17B5-4881-9F0B-96ABD3C04F71}"/>
              </a:ext>
            </a:extLst>
          </p:cNvPr>
          <p:cNvCxnSpPr>
            <a:cxnSpLocks/>
            <a:endCxn id="45" idx="0"/>
          </p:cNvCxnSpPr>
          <p:nvPr/>
        </p:nvCxnSpPr>
        <p:spPr>
          <a:xfrm>
            <a:off x="2825392" y="4218345"/>
            <a:ext cx="1361288" cy="1132458"/>
          </a:xfrm>
          <a:prstGeom prst="line">
            <a:avLst/>
          </a:prstGeom>
          <a:ln w="57150">
            <a:solidFill>
              <a:schemeClr val="accent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E3CEBEC7-BC91-4D47-99D4-F9288B74A2D1}"/>
              </a:ext>
            </a:extLst>
          </p:cNvPr>
          <p:cNvCxnSpPr>
            <a:cxnSpLocks/>
          </p:cNvCxnSpPr>
          <p:nvPr/>
        </p:nvCxnSpPr>
        <p:spPr>
          <a:xfrm flipH="1">
            <a:off x="2795070" y="4122274"/>
            <a:ext cx="3184283" cy="0"/>
          </a:xfrm>
          <a:prstGeom prst="line">
            <a:avLst/>
          </a:prstGeom>
          <a:ln w="57150">
            <a:solidFill>
              <a:schemeClr val="accent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71632A50-FE51-430F-9A06-98DB12DB9654}"/>
              </a:ext>
            </a:extLst>
          </p:cNvPr>
          <p:cNvCxnSpPr>
            <a:cxnSpLocks/>
          </p:cNvCxnSpPr>
          <p:nvPr/>
        </p:nvCxnSpPr>
        <p:spPr>
          <a:xfrm flipH="1">
            <a:off x="6583046" y="4093718"/>
            <a:ext cx="3411854" cy="16363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7D258DC4-91C6-4414-A823-4DAEFDDF29FD}"/>
              </a:ext>
            </a:extLst>
          </p:cNvPr>
          <p:cNvCxnSpPr>
            <a:cxnSpLocks/>
          </p:cNvCxnSpPr>
          <p:nvPr/>
        </p:nvCxnSpPr>
        <p:spPr>
          <a:xfrm>
            <a:off x="6408383" y="2232497"/>
            <a:ext cx="0" cy="1603823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24ED51A1-EDEF-4638-BBA9-0161809806EF}"/>
              </a:ext>
            </a:extLst>
          </p:cNvPr>
          <p:cNvSpPr txBox="1"/>
          <p:nvPr/>
        </p:nvSpPr>
        <p:spPr>
          <a:xfrm>
            <a:off x="5410972" y="3601567"/>
            <a:ext cx="624430" cy="411111"/>
          </a:xfrm>
          <a:prstGeom prst="rect">
            <a:avLst/>
          </a:prstGeom>
          <a:noFill/>
          <a:ln w="12700">
            <a:noFill/>
          </a:ln>
        </p:spPr>
        <p:txBody>
          <a:bodyPr vert="horz" wrap="none" lIns="144000" tIns="108000" rIns="144000" bIns="108000" rtlCol="0">
            <a:spAutoFit/>
          </a:bodyPr>
          <a:lstStyle/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200" dirty="0">
                <a:solidFill>
                  <a:schemeClr val="accent6">
                    <a:lumMod val="10000"/>
                  </a:schemeClr>
                </a:solidFill>
              </a:rPr>
              <a:t>fa0/1</a:t>
            </a:r>
            <a:endParaRPr lang="bg-BG" sz="1200" dirty="0">
              <a:solidFill>
                <a:schemeClr val="accent6">
                  <a:lumMod val="10000"/>
                </a:schemeClr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43831A7-F057-49D7-BCC3-ECBAAA2C8528}"/>
              </a:ext>
            </a:extLst>
          </p:cNvPr>
          <p:cNvSpPr txBox="1"/>
          <p:nvPr/>
        </p:nvSpPr>
        <p:spPr>
          <a:xfrm>
            <a:off x="6621872" y="3591833"/>
            <a:ext cx="624430" cy="411111"/>
          </a:xfrm>
          <a:prstGeom prst="rect">
            <a:avLst/>
          </a:prstGeom>
          <a:noFill/>
          <a:ln w="12700">
            <a:noFill/>
          </a:ln>
        </p:spPr>
        <p:txBody>
          <a:bodyPr vert="horz" wrap="none" lIns="144000" tIns="108000" rIns="144000" bIns="108000" rtlCol="0">
            <a:spAutoFit/>
          </a:bodyPr>
          <a:lstStyle/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200" dirty="0">
                <a:solidFill>
                  <a:schemeClr val="accent6">
                    <a:lumMod val="10000"/>
                  </a:schemeClr>
                </a:solidFill>
              </a:rPr>
              <a:t>fa0/2</a:t>
            </a:r>
            <a:endParaRPr lang="bg-BG" sz="1200" dirty="0">
              <a:solidFill>
                <a:schemeClr val="accent6">
                  <a:lumMod val="10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060503D-1F98-4AD3-B7F5-FFF861536A96}"/>
              </a:ext>
            </a:extLst>
          </p:cNvPr>
          <p:cNvSpPr txBox="1"/>
          <p:nvPr/>
        </p:nvSpPr>
        <p:spPr>
          <a:xfrm>
            <a:off x="414814" y="552584"/>
            <a:ext cx="3156982" cy="539736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6">
                <a:lumMod val="10000"/>
              </a:schemeClr>
            </a:solidFill>
          </a:ln>
        </p:spPr>
        <p:txBody>
          <a:bodyPr vert="horz" wrap="none" lIns="144000" tIns="108000" rIns="144000" bIns="108000" rtlCol="0">
            <a:spAutoFit/>
          </a:bodyPr>
          <a:lstStyle/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dirty="0"/>
              <a:t>VLAN 5 (guest): 10.5.5.0/24</a:t>
            </a:r>
            <a:endParaRPr lang="bg-BG" sz="2000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E7D11DD-5535-4AED-8AA5-533E01DF95EA}"/>
              </a:ext>
            </a:extLst>
          </p:cNvPr>
          <p:cNvSpPr txBox="1"/>
          <p:nvPr/>
        </p:nvSpPr>
        <p:spPr>
          <a:xfrm>
            <a:off x="413221" y="1291548"/>
            <a:ext cx="3995673" cy="539736"/>
          </a:xfrm>
          <a:prstGeom prst="rect">
            <a:avLst/>
          </a:prstGeom>
          <a:solidFill>
            <a:srgbClr val="00B050"/>
          </a:solidFill>
          <a:ln w="12700">
            <a:solidFill>
              <a:schemeClr val="accent6">
                <a:lumMod val="10000"/>
              </a:schemeClr>
            </a:solidFill>
          </a:ln>
        </p:spPr>
        <p:txBody>
          <a:bodyPr vert="horz" wrap="none" lIns="144000" tIns="108000" rIns="144000" bIns="108000" rtlCol="0">
            <a:spAutoFit/>
          </a:bodyPr>
          <a:lstStyle/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dirty="0"/>
              <a:t>VLAN 10 (corporate): 10.10.10.0/24</a:t>
            </a:r>
            <a:endParaRPr lang="bg-BG" sz="2000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0C49D93-B592-4F16-BA0D-C8E1FA5DC671}"/>
              </a:ext>
            </a:extLst>
          </p:cNvPr>
          <p:cNvGrpSpPr/>
          <p:nvPr/>
        </p:nvGrpSpPr>
        <p:grpSpPr>
          <a:xfrm>
            <a:off x="9221320" y="519579"/>
            <a:ext cx="2457135" cy="2095864"/>
            <a:chOff x="9301019" y="423561"/>
            <a:chExt cx="2457135" cy="2095864"/>
          </a:xfrm>
        </p:grpSpPr>
        <p:pic>
          <p:nvPicPr>
            <p:cNvPr id="12" name="Picture 2" descr="Image result for blue cloud icon">
              <a:extLst>
                <a:ext uri="{FF2B5EF4-FFF2-40B4-BE49-F238E27FC236}">
                  <a16:creationId xmlns:a16="http://schemas.microsoft.com/office/drawing/2014/main" id="{D9795A58-C3F3-4829-AB61-FF9B678B3F5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01019" y="423561"/>
              <a:ext cx="2457135" cy="20958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40629E9-436D-4A1F-AB1A-80211691D8CD}"/>
                </a:ext>
              </a:extLst>
            </p:cNvPr>
            <p:cNvSpPr txBox="1"/>
            <p:nvPr/>
          </p:nvSpPr>
          <p:spPr>
            <a:xfrm>
              <a:off x="9856259" y="1038858"/>
              <a:ext cx="1304039" cy="604049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none" lIns="144000" tIns="108000" rIns="144000" bIns="108000" rtlCol="0">
              <a:spAutoFit/>
            </a:bodyPr>
            <a:lstStyle/>
            <a:p>
              <a:pPr algn="l" eaLnBrk="0" hangingPunct="0">
                <a:lnSpc>
                  <a:spcPct val="110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400" dirty="0"/>
                <a:t>Internet</a:t>
              </a:r>
              <a:endParaRPr lang="bg-BG" sz="2400" dirty="0"/>
            </a:p>
          </p:txBody>
        </p:sp>
      </p:grp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C0CA52CD-0336-40EF-BFD1-FADE8C1139D8}"/>
              </a:ext>
            </a:extLst>
          </p:cNvPr>
          <p:cNvCxnSpPr>
            <a:cxnSpLocks/>
          </p:cNvCxnSpPr>
          <p:nvPr/>
        </p:nvCxnSpPr>
        <p:spPr>
          <a:xfrm flipV="1">
            <a:off x="10311654" y="1970082"/>
            <a:ext cx="0" cy="1820560"/>
          </a:xfrm>
          <a:prstGeom prst="line">
            <a:avLst/>
          </a:prstGeom>
          <a:ln w="28575">
            <a:solidFill>
              <a:schemeClr val="accent6">
                <a:lumMod val="1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941C3EAD-85BC-4AB9-905B-4BE9F51A935F}"/>
              </a:ext>
            </a:extLst>
          </p:cNvPr>
          <p:cNvCxnSpPr>
            <a:cxnSpLocks/>
          </p:cNvCxnSpPr>
          <p:nvPr/>
        </p:nvCxnSpPr>
        <p:spPr>
          <a:xfrm flipV="1">
            <a:off x="10245714" y="2023812"/>
            <a:ext cx="0" cy="1766826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8DA9A220-2DC2-4CC2-9D26-F018F75D9610}"/>
              </a:ext>
            </a:extLst>
          </p:cNvPr>
          <p:cNvCxnSpPr>
            <a:cxnSpLocks/>
          </p:cNvCxnSpPr>
          <p:nvPr/>
        </p:nvCxnSpPr>
        <p:spPr>
          <a:xfrm flipV="1">
            <a:off x="6343737" y="2171700"/>
            <a:ext cx="0" cy="1636944"/>
          </a:xfrm>
          <a:prstGeom prst="line">
            <a:avLst/>
          </a:prstGeom>
          <a:ln w="28575">
            <a:solidFill>
              <a:schemeClr val="accent6">
                <a:lumMod val="1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46C3F0B9-530F-4453-8216-F5D4F34D0E05}"/>
              </a:ext>
            </a:extLst>
          </p:cNvPr>
          <p:cNvSpPr txBox="1"/>
          <p:nvPr/>
        </p:nvSpPr>
        <p:spPr>
          <a:xfrm rot="16200000">
            <a:off x="10237414" y="3308361"/>
            <a:ext cx="742026" cy="411111"/>
          </a:xfrm>
          <a:prstGeom prst="rect">
            <a:avLst/>
          </a:prstGeom>
          <a:noFill/>
          <a:ln w="12700">
            <a:noFill/>
          </a:ln>
        </p:spPr>
        <p:txBody>
          <a:bodyPr vert="horz" wrap="none" lIns="144000" tIns="108000" rIns="144000" bIns="108000" rtlCol="0">
            <a:spAutoFit/>
          </a:bodyPr>
          <a:lstStyle/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200" dirty="0">
                <a:solidFill>
                  <a:schemeClr val="accent6">
                    <a:lumMod val="10000"/>
                  </a:schemeClr>
                </a:solidFill>
              </a:rPr>
              <a:t>ether 1</a:t>
            </a:r>
            <a:endParaRPr lang="bg-BG" sz="1200" dirty="0">
              <a:solidFill>
                <a:schemeClr val="accent6">
                  <a:lumMod val="10000"/>
                </a:schemeClr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83A57BB-4B0F-4969-945B-F841621B3A66}"/>
              </a:ext>
            </a:extLst>
          </p:cNvPr>
          <p:cNvSpPr txBox="1"/>
          <p:nvPr/>
        </p:nvSpPr>
        <p:spPr>
          <a:xfrm>
            <a:off x="9405547" y="3553965"/>
            <a:ext cx="742026" cy="411111"/>
          </a:xfrm>
          <a:prstGeom prst="rect">
            <a:avLst/>
          </a:prstGeom>
          <a:noFill/>
          <a:ln w="12700">
            <a:noFill/>
          </a:ln>
        </p:spPr>
        <p:txBody>
          <a:bodyPr vert="horz" wrap="none" lIns="144000" tIns="108000" rIns="144000" bIns="108000" rtlCol="0">
            <a:spAutoFit/>
          </a:bodyPr>
          <a:lstStyle/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200" dirty="0">
                <a:solidFill>
                  <a:schemeClr val="accent6">
                    <a:lumMod val="10000"/>
                  </a:schemeClr>
                </a:solidFill>
              </a:rPr>
              <a:t>ether 5</a:t>
            </a:r>
            <a:endParaRPr lang="bg-BG" sz="1200" dirty="0">
              <a:solidFill>
                <a:schemeClr val="accent6">
                  <a:lumMod val="10000"/>
                </a:schemeClr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8AAA7B1-6DFC-4C86-B8D7-B67FF27F08BB}"/>
              </a:ext>
            </a:extLst>
          </p:cNvPr>
          <p:cNvGrpSpPr/>
          <p:nvPr/>
        </p:nvGrpSpPr>
        <p:grpSpPr>
          <a:xfrm>
            <a:off x="2644180" y="2701865"/>
            <a:ext cx="1710881" cy="981839"/>
            <a:chOff x="2644180" y="2701865"/>
            <a:chExt cx="1710881" cy="981839"/>
          </a:xfrm>
        </p:grpSpPr>
        <p:pic>
          <p:nvPicPr>
            <p:cNvPr id="58" name="Picture 2" descr="Image result for wifi icon">
              <a:extLst>
                <a:ext uri="{FF2B5EF4-FFF2-40B4-BE49-F238E27FC236}">
                  <a16:creationId xmlns:a16="http://schemas.microsoft.com/office/drawing/2014/main" id="{A2D8C533-6904-43CA-BB93-24DD358382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hq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50298" y="3267552"/>
              <a:ext cx="416152" cy="4161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97ADAA9B-C6AC-4BBF-8B3E-489AB3DC40B9}"/>
                </a:ext>
              </a:extLst>
            </p:cNvPr>
            <p:cNvSpPr txBox="1"/>
            <p:nvPr/>
          </p:nvSpPr>
          <p:spPr>
            <a:xfrm>
              <a:off x="2644180" y="2701865"/>
              <a:ext cx="1710881" cy="680224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none" lIns="144000" tIns="108000" rIns="144000" bIns="108000" rtlCol="0">
              <a:spAutoFit/>
            </a:bodyPr>
            <a:lstStyle/>
            <a:p>
              <a:pPr algn="l" eaLnBrk="0" hangingPunct="0">
                <a:lnSpc>
                  <a:spcPct val="110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1400" dirty="0">
                  <a:solidFill>
                    <a:schemeClr val="accent2"/>
                  </a:solidFill>
                </a:rPr>
                <a:t>SSID: </a:t>
              </a:r>
            </a:p>
            <a:p>
              <a:pPr algn="l" eaLnBrk="0" hangingPunct="0">
                <a:lnSpc>
                  <a:spcPct val="110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1400" dirty="0">
                  <a:solidFill>
                    <a:schemeClr val="accent2"/>
                  </a:solidFill>
                </a:rPr>
                <a:t>NetFund-Corporate</a:t>
              </a:r>
              <a:endParaRPr lang="bg-BG" sz="1400" dirty="0">
                <a:solidFill>
                  <a:schemeClr val="accent2"/>
                </a:solidFill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0F9BA9DF-9992-4EDB-8E03-C6605BE2B4A9}"/>
              </a:ext>
            </a:extLst>
          </p:cNvPr>
          <p:cNvGrpSpPr/>
          <p:nvPr/>
        </p:nvGrpSpPr>
        <p:grpSpPr>
          <a:xfrm>
            <a:off x="1135553" y="2718080"/>
            <a:ext cx="1403553" cy="959099"/>
            <a:chOff x="1175026" y="2721250"/>
            <a:chExt cx="1403553" cy="95909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062F4E3-3575-486C-AD45-2746A273387B}"/>
                </a:ext>
              </a:extLst>
            </p:cNvPr>
            <p:cNvSpPr txBox="1"/>
            <p:nvPr/>
          </p:nvSpPr>
          <p:spPr>
            <a:xfrm>
              <a:off x="1175026" y="2721250"/>
              <a:ext cx="1403553" cy="680224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none" lIns="144000" tIns="108000" rIns="144000" bIns="108000" rtlCol="0">
              <a:spAutoFit/>
            </a:bodyPr>
            <a:lstStyle/>
            <a:p>
              <a:pPr algn="l" eaLnBrk="0" hangingPunct="0">
                <a:lnSpc>
                  <a:spcPct val="110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1400" dirty="0">
                  <a:solidFill>
                    <a:schemeClr val="bg1"/>
                  </a:solidFill>
                </a:rPr>
                <a:t>SSID: </a:t>
              </a:r>
            </a:p>
            <a:p>
              <a:pPr algn="l" eaLnBrk="0" hangingPunct="0">
                <a:lnSpc>
                  <a:spcPct val="110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1400" dirty="0">
                  <a:solidFill>
                    <a:schemeClr val="bg1"/>
                  </a:solidFill>
                </a:rPr>
                <a:t>NetFund-Guest</a:t>
              </a:r>
              <a:endParaRPr lang="bg-BG" sz="1400" dirty="0">
                <a:solidFill>
                  <a:schemeClr val="bg1"/>
                </a:solidFill>
              </a:endParaRP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50E5090-13C1-4542-8023-6045C528044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13610" y="3299882"/>
              <a:ext cx="434162" cy="380467"/>
            </a:xfrm>
            <a:prstGeom prst="rect">
              <a:avLst/>
            </a:prstGeom>
          </p:spPr>
        </p:pic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CA8E0B7E-FF66-4B17-A673-0573EEE35F37}"/>
              </a:ext>
            </a:extLst>
          </p:cNvPr>
          <p:cNvSpPr txBox="1"/>
          <p:nvPr/>
        </p:nvSpPr>
        <p:spPr>
          <a:xfrm>
            <a:off x="1785491" y="4182847"/>
            <a:ext cx="1358092" cy="680224"/>
          </a:xfrm>
          <a:prstGeom prst="rect">
            <a:avLst/>
          </a:prstGeom>
          <a:noFill/>
          <a:ln w="12700">
            <a:noFill/>
          </a:ln>
        </p:spPr>
        <p:txBody>
          <a:bodyPr vert="horz" wrap="none" lIns="144000" tIns="108000" rIns="144000" bIns="108000" rtlCol="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400" b="1" dirty="0">
                <a:solidFill>
                  <a:schemeClr val="accent6">
                    <a:lumMod val="10000"/>
                  </a:schemeClr>
                </a:solidFill>
              </a:rPr>
              <a:t>Ruckus AP</a:t>
            </a:r>
          </a:p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400" b="1" dirty="0">
                <a:solidFill>
                  <a:schemeClr val="accent6">
                    <a:lumMod val="10000"/>
                  </a:schemeClr>
                </a:solidFill>
              </a:rPr>
              <a:t>ZoneFlex 7363</a:t>
            </a:r>
            <a:endParaRPr lang="bg-BG" sz="1400" b="1" dirty="0">
              <a:solidFill>
                <a:schemeClr val="accent6">
                  <a:lumMod val="10000"/>
                </a:schemeClr>
              </a:solidFill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3CB0AD7C-D6F2-4111-8DE1-9B5821C1AAB9}"/>
              </a:ext>
            </a:extLst>
          </p:cNvPr>
          <p:cNvSpPr txBox="1"/>
          <p:nvPr/>
        </p:nvSpPr>
        <p:spPr>
          <a:xfrm>
            <a:off x="5623401" y="4195303"/>
            <a:ext cx="1396308" cy="443236"/>
          </a:xfrm>
          <a:prstGeom prst="rect">
            <a:avLst/>
          </a:prstGeom>
          <a:noFill/>
          <a:ln w="12700">
            <a:noFill/>
          </a:ln>
        </p:spPr>
        <p:txBody>
          <a:bodyPr vert="horz" wrap="none" lIns="144000" tIns="108000" rIns="144000" bIns="108000" rtlCol="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400" b="1" dirty="0">
                <a:solidFill>
                  <a:schemeClr val="accent6">
                    <a:lumMod val="10000"/>
                  </a:schemeClr>
                </a:solidFill>
              </a:rPr>
              <a:t>Cisco 3560 PoE</a:t>
            </a:r>
            <a:endParaRPr lang="bg-BG" sz="1400" b="1" dirty="0">
              <a:solidFill>
                <a:schemeClr val="accent6">
                  <a:lumMod val="10000"/>
                </a:schemeClr>
              </a:solidFill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918208DD-FF38-45A8-9892-B48F1BB2A496}"/>
              </a:ext>
            </a:extLst>
          </p:cNvPr>
          <p:cNvSpPr txBox="1"/>
          <p:nvPr/>
        </p:nvSpPr>
        <p:spPr>
          <a:xfrm>
            <a:off x="9641643" y="4165482"/>
            <a:ext cx="1398488" cy="680224"/>
          </a:xfrm>
          <a:prstGeom prst="rect">
            <a:avLst/>
          </a:prstGeom>
          <a:noFill/>
          <a:ln w="12700">
            <a:noFill/>
          </a:ln>
        </p:spPr>
        <p:txBody>
          <a:bodyPr vert="horz" wrap="none" lIns="144000" tIns="108000" rIns="144000" bIns="108000" rtlCol="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400" b="1" dirty="0">
                <a:solidFill>
                  <a:schemeClr val="accent6">
                    <a:lumMod val="10000"/>
                  </a:schemeClr>
                </a:solidFill>
              </a:rPr>
              <a:t>MikroTik </a:t>
            </a:r>
          </a:p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400" b="1" dirty="0">
                <a:solidFill>
                  <a:schemeClr val="accent6">
                    <a:lumMod val="10000"/>
                  </a:schemeClr>
                </a:solidFill>
              </a:rPr>
              <a:t>RB951Ui-2HnD</a:t>
            </a:r>
            <a:endParaRPr lang="bg-BG" sz="1400" b="1" dirty="0">
              <a:solidFill>
                <a:schemeClr val="accent6">
                  <a:lumMod val="10000"/>
                </a:schemeClr>
              </a:solidFill>
            </a:endParaRP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75AE2306-1A85-42E2-BF1F-CD55F8A4B44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030400" y="3783472"/>
            <a:ext cx="628585" cy="456032"/>
          </a:xfrm>
          <a:prstGeom prst="rect">
            <a:avLst/>
          </a:prstGeom>
        </p:spPr>
      </p:pic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BF885AE0-E6F2-4B51-8F24-357A1C65F03A}"/>
              </a:ext>
            </a:extLst>
          </p:cNvPr>
          <p:cNvCxnSpPr>
            <a:cxnSpLocks/>
          </p:cNvCxnSpPr>
          <p:nvPr/>
        </p:nvCxnSpPr>
        <p:spPr>
          <a:xfrm>
            <a:off x="10381951" y="2023812"/>
            <a:ext cx="0" cy="1821552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4A3BFFA7-C6A1-4A3D-BCE4-F60F6A44EE9F}"/>
              </a:ext>
            </a:extLst>
          </p:cNvPr>
          <p:cNvCxnSpPr>
            <a:cxnSpLocks/>
          </p:cNvCxnSpPr>
          <p:nvPr/>
        </p:nvCxnSpPr>
        <p:spPr>
          <a:xfrm>
            <a:off x="6292559" y="2226401"/>
            <a:ext cx="0" cy="1603823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>
            <a:extLst>
              <a:ext uri="{FF2B5EF4-FFF2-40B4-BE49-F238E27FC236}">
                <a16:creationId xmlns:a16="http://schemas.microsoft.com/office/drawing/2014/main" id="{9617E33B-7C43-4009-A8E2-668FC294C2D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82616" y="3798975"/>
            <a:ext cx="503756" cy="503756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25497CC2-70D5-447D-BA09-A88DA731A8E4}"/>
              </a:ext>
            </a:extLst>
          </p:cNvPr>
          <p:cNvSpPr txBox="1"/>
          <p:nvPr/>
        </p:nvSpPr>
        <p:spPr>
          <a:xfrm>
            <a:off x="10196946" y="6174127"/>
            <a:ext cx="1623491" cy="443236"/>
          </a:xfrm>
          <a:prstGeom prst="rect">
            <a:avLst/>
          </a:prstGeom>
          <a:noFill/>
          <a:ln w="12700">
            <a:solidFill>
              <a:schemeClr val="accent6">
                <a:lumMod val="10000"/>
              </a:schemeClr>
            </a:solidFill>
            <a:prstDash val="solid"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400" dirty="0">
                <a:solidFill>
                  <a:schemeClr val="accent6">
                    <a:lumMod val="10000"/>
                  </a:schemeClr>
                </a:solidFill>
              </a:rPr>
              <a:t>Demo - scenario 2 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07C79756-1D90-4276-A941-2C1CEC2CC137}"/>
              </a:ext>
            </a:extLst>
          </p:cNvPr>
          <p:cNvSpPr txBox="1"/>
          <p:nvPr/>
        </p:nvSpPr>
        <p:spPr>
          <a:xfrm rot="16200000">
            <a:off x="5803734" y="3355063"/>
            <a:ext cx="624430" cy="411111"/>
          </a:xfrm>
          <a:prstGeom prst="rect">
            <a:avLst/>
          </a:prstGeom>
          <a:noFill/>
          <a:ln w="12700">
            <a:noFill/>
          </a:ln>
        </p:spPr>
        <p:txBody>
          <a:bodyPr vert="horz" wrap="none" lIns="144000" tIns="108000" rIns="144000" bIns="108000" rtlCol="0">
            <a:spAutoFit/>
          </a:bodyPr>
          <a:lstStyle/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200" dirty="0">
                <a:solidFill>
                  <a:schemeClr val="accent6">
                    <a:lumMod val="10000"/>
                  </a:schemeClr>
                </a:solidFill>
              </a:rPr>
              <a:t>fa0/3</a:t>
            </a:r>
            <a:endParaRPr lang="bg-BG" sz="1200" dirty="0">
              <a:solidFill>
                <a:schemeClr val="accent6">
                  <a:lumMod val="10000"/>
                </a:schemeClr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3DF98981-3A23-4B02-B8CA-4386F119BAD6}"/>
              </a:ext>
            </a:extLst>
          </p:cNvPr>
          <p:cNvSpPr txBox="1"/>
          <p:nvPr/>
        </p:nvSpPr>
        <p:spPr>
          <a:xfrm>
            <a:off x="7750404" y="3501393"/>
            <a:ext cx="1172464" cy="411111"/>
          </a:xfrm>
          <a:prstGeom prst="rect">
            <a:avLst/>
          </a:prstGeom>
          <a:noFill/>
          <a:ln w="12700">
            <a:noFill/>
          </a:ln>
        </p:spPr>
        <p:txBody>
          <a:bodyPr vert="horz" wrap="none" lIns="144000" tIns="108000" rIns="144000" bIns="108000" rtlCol="0">
            <a:spAutoFit/>
          </a:bodyPr>
          <a:lstStyle/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200" dirty="0">
                <a:solidFill>
                  <a:schemeClr val="accent4"/>
                </a:solidFill>
              </a:rPr>
              <a:t>10.23.23.0/24</a:t>
            </a:r>
            <a:endParaRPr lang="bg-BG" sz="1200" dirty="0">
              <a:solidFill>
                <a:schemeClr val="accent4"/>
              </a:solidFill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CE80BAC8-D511-4B78-B875-BE22EC0BF9B1}"/>
              </a:ext>
            </a:extLst>
          </p:cNvPr>
          <p:cNvSpPr txBox="1"/>
          <p:nvPr/>
        </p:nvSpPr>
        <p:spPr>
          <a:xfrm rot="16200000">
            <a:off x="5297352" y="2645251"/>
            <a:ext cx="1172464" cy="411111"/>
          </a:xfrm>
          <a:prstGeom prst="rect">
            <a:avLst/>
          </a:prstGeom>
          <a:noFill/>
          <a:ln w="12700">
            <a:noFill/>
          </a:ln>
        </p:spPr>
        <p:txBody>
          <a:bodyPr vert="horz" wrap="none" lIns="144000" tIns="108000" rIns="144000" bIns="108000" rtlCol="0">
            <a:spAutoFit/>
          </a:bodyPr>
          <a:lstStyle/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200" dirty="0">
                <a:solidFill>
                  <a:schemeClr val="accent4"/>
                </a:solidFill>
              </a:rPr>
              <a:t>10.13.13.0/24</a:t>
            </a:r>
            <a:endParaRPr lang="bg-BG" sz="12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7741297"/>
      </p:ext>
    </p:extLst>
  </p:cSld>
  <p:clrMapOvr>
    <a:masterClrMapping/>
  </p:clrMapOvr>
  <p:transition spd="slow" advClick="0" advTm="5000">
    <p:push dir="u"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DD0D20-B8F9-40FE-B3F0-4A35F559A25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DHCP server for both VLANs is the (Windows) Server</a:t>
            </a:r>
          </a:p>
          <a:p>
            <a:r>
              <a:rPr lang="en-US" dirty="0"/>
              <a:t>Cisco is routing the VLANs, MikroTik is making NAT to “outside”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03B80F2-9758-4E77-B951-4F421B720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Topology details – scenario 2</a:t>
            </a:r>
            <a:endParaRPr lang="bg-B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D07C9E-EF79-4E19-830D-66F559B2067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78</a:t>
            </a:fld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EB74FE5-79C8-4664-ABC8-12104047FE75}"/>
              </a:ext>
            </a:extLst>
          </p:cNvPr>
          <p:cNvGraphicFramePr>
            <a:graphicFrameLocks noGrp="1"/>
          </p:cNvGraphicFramePr>
          <p:nvPr/>
        </p:nvGraphicFramePr>
        <p:xfrm>
          <a:off x="979054" y="2742130"/>
          <a:ext cx="10437092" cy="319818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5218546">
                  <a:extLst>
                    <a:ext uri="{9D8B030D-6E8A-4147-A177-3AD203B41FA5}">
                      <a16:colId xmlns:a16="http://schemas.microsoft.com/office/drawing/2014/main" val="3866810768"/>
                    </a:ext>
                  </a:extLst>
                </a:gridCol>
                <a:gridCol w="5218546">
                  <a:extLst>
                    <a:ext uri="{9D8B030D-6E8A-4147-A177-3AD203B41FA5}">
                      <a16:colId xmlns:a16="http://schemas.microsoft.com/office/drawing/2014/main" val="397066013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Device, interface</a:t>
                      </a:r>
                      <a:endParaRPr lang="bg-BG" dirty="0">
                        <a:solidFill>
                          <a:schemeClr val="bg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1218438" rtl="0" eaLnBrk="1" latinLnBrk="1" hangingPunct="1"/>
                      <a:r>
                        <a:rPr lang="en-US" sz="2398" b="1" kern="1200" dirty="0">
                          <a:solidFill>
                            <a:schemeClr val="bg2"/>
                          </a:solidFill>
                          <a:latin typeface="+mn-lt"/>
                          <a:ea typeface="+mn-ea"/>
                          <a:cs typeface="+mn-cs"/>
                        </a:rPr>
                        <a:t>IP address</a:t>
                      </a:r>
                      <a:endParaRPr lang="bg-BG" sz="2398" b="1" kern="1200" dirty="0">
                        <a:solidFill>
                          <a:schemeClr val="bg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084028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Cisco, VLAN 5</a:t>
                      </a:r>
                      <a:endParaRPr lang="bg-B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10.5.5.3</a:t>
                      </a:r>
                      <a:endParaRPr lang="bg-BG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55711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Cisco, VLAN 10</a:t>
                      </a:r>
                      <a:endParaRPr lang="bg-B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2"/>
                          </a:solidFill>
                        </a:rPr>
                        <a:t>10.10.10.3</a:t>
                      </a:r>
                      <a:endParaRPr lang="bg-BG" dirty="0">
                        <a:solidFill>
                          <a:schemeClr val="accent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88687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Cisco, fa0/3</a:t>
                      </a:r>
                      <a:endParaRPr lang="bg-B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1218438" rtl="0" eaLnBrk="1" latinLnBrk="1" hangingPunct="1"/>
                      <a:r>
                        <a:rPr lang="en-US" sz="2398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10.13.13.3</a:t>
                      </a:r>
                      <a:endParaRPr lang="bg-BG" sz="2398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082047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Cisco, fa0/2</a:t>
                      </a:r>
                      <a:endParaRPr lang="bg-B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1218438" rtl="0" eaLnBrk="1" latinLnBrk="1" hangingPunct="1"/>
                      <a:r>
                        <a:rPr lang="en-US" sz="2398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10.23.23.3</a:t>
                      </a:r>
                      <a:endParaRPr lang="bg-BG" sz="2398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625434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Corporate server (Web and DNS)</a:t>
                      </a:r>
                      <a:endParaRPr lang="bg-B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1218438" rtl="0" eaLnBrk="1" latinLnBrk="1" hangingPunct="1"/>
                      <a:r>
                        <a:rPr lang="en-US" sz="2398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10.13.13.101</a:t>
                      </a:r>
                      <a:endParaRPr lang="bg-BG" sz="2398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460657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MikroTik, ether 5</a:t>
                      </a:r>
                      <a:endParaRPr lang="bg-B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1218438" rtl="0" eaLnBrk="1" latinLnBrk="1" hangingPunct="1"/>
                      <a:r>
                        <a:rPr lang="en-US" sz="2398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10.23.23.1</a:t>
                      </a:r>
                      <a:endParaRPr lang="bg-BG" sz="2398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592182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96038826"/>
      </p:ext>
    </p:extLst>
  </p:cSld>
  <p:clrMapOvr>
    <a:masterClrMapping/>
  </p:clrMapOvr>
  <p:transition spd="slow" advClick="0" advTm="5000">
    <p:push dir="u"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0E49D336-45B6-44D3-97C4-E28F8DEA2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68363" y="1655763"/>
            <a:ext cx="7583187" cy="4773612"/>
          </a:xfrm>
        </p:spPr>
        <p:txBody>
          <a:bodyPr/>
          <a:lstStyle>
            <a:lvl1pPr marL="514350" indent="-514350"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</a:defRPr>
            </a:lvl1pPr>
            <a:lvl2pPr marL="112393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1733520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3pPr>
            <a:lvl4pPr marL="234310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4pPr>
            <a:lvl5pPr marL="2952689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79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AFE522-EB7D-4931-A015-9A7E8A98517D}"/>
              </a:ext>
            </a:extLst>
          </p:cNvPr>
          <p:cNvGrpSpPr/>
          <p:nvPr/>
        </p:nvGrpSpPr>
        <p:grpSpPr>
          <a:xfrm>
            <a:off x="190405" y="1655763"/>
            <a:ext cx="8635244" cy="4741430"/>
            <a:chOff x="472012" y="1630370"/>
            <a:chExt cx="3799787" cy="4446860"/>
          </a:xfrm>
        </p:grpSpPr>
        <p:sp>
          <p:nvSpPr>
            <p:cNvPr id="10" name="Rounded Rectangle 10">
              <a:extLst>
                <a:ext uri="{FF2B5EF4-FFF2-40B4-BE49-F238E27FC236}">
                  <a16:creationId xmlns:a16="http://schemas.microsoft.com/office/drawing/2014/main" id="{18F78F23-3D09-4B63-8DF9-D49CFBB145EE}"/>
                </a:ext>
              </a:extLst>
            </p:cNvPr>
            <p:cNvSpPr/>
            <p:nvPr userDrawn="1"/>
          </p:nvSpPr>
          <p:spPr>
            <a:xfrm>
              <a:off x="472012" y="1630370"/>
              <a:ext cx="3799787" cy="4446860"/>
            </a:xfrm>
            <a:prstGeom prst="roundRect">
              <a:avLst>
                <a:gd name="adj" fmla="val 396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en-US" sz="3200" dirty="0">
                  <a:solidFill>
                    <a:schemeClr val="bg2"/>
                  </a:solidFill>
                </a:rPr>
                <a:t>1. Lecture 1: Introduction to networking</a:t>
              </a:r>
            </a:p>
            <a:p>
              <a:r>
                <a:rPr lang="en-US" sz="3200" dirty="0">
                  <a:solidFill>
                    <a:schemeClr val="bg2"/>
                  </a:solidFill>
                </a:rPr>
                <a:t>2. Lecture 2: IP addresses and host-to-host   communication</a:t>
              </a:r>
            </a:p>
            <a:p>
              <a:r>
                <a:rPr lang="en-US" sz="3200" dirty="0">
                  <a:solidFill>
                    <a:schemeClr val="bg2"/>
                  </a:solidFill>
                </a:rPr>
                <a:t>3. Lecture 3: Network access, security and VLANS</a:t>
              </a:r>
            </a:p>
            <a:p>
              <a:r>
                <a:rPr lang="en-US" sz="3200" dirty="0">
                  <a:solidFill>
                    <a:schemeClr val="bg2"/>
                  </a:solidFill>
                </a:rPr>
                <a:t>4. Lecture 4: Layer 2 redundancy – STP</a:t>
              </a:r>
            </a:p>
            <a:p>
              <a:r>
                <a:rPr lang="en-US" sz="3200" dirty="0">
                  <a:solidFill>
                    <a:schemeClr val="bg2"/>
                  </a:solidFill>
                </a:rPr>
                <a:t>5. Lecture 5: IP services and basic routing</a:t>
              </a:r>
            </a:p>
            <a:p>
              <a:r>
                <a:rPr lang="en-US" sz="3200" dirty="0">
                  <a:solidFill>
                    <a:schemeClr val="bg2"/>
                  </a:solidFill>
                </a:rPr>
                <a:t>6. Lecture 6: Dynamic routing with OSPF</a:t>
              </a:r>
            </a:p>
            <a:p>
              <a:r>
                <a:rPr lang="en-US" sz="3200" dirty="0">
                  <a:solidFill>
                    <a:schemeClr val="bg2"/>
                  </a:solidFill>
                </a:rPr>
                <a:t>7. Lecture 7: Practice – Demonstrations with physical devices</a:t>
              </a:r>
              <a:endParaRPr lang="bg-BG" sz="3200" dirty="0">
                <a:solidFill>
                  <a:schemeClr val="bg2"/>
                </a:solidFill>
              </a:endParaRPr>
            </a:p>
            <a:p>
              <a:endParaRPr lang="bg-BG" sz="3200" dirty="0"/>
            </a:p>
            <a:p>
              <a:pPr marL="446088" indent="-446088">
                <a:lnSpc>
                  <a:spcPts val="4000"/>
                </a:lnSpc>
                <a:buFontTx/>
                <a:buAutoNum type="arabicPeriod"/>
              </a:pPr>
              <a:endParaRPr lang="en-US" sz="3200" dirty="0"/>
            </a:p>
            <a:p>
              <a:pPr marL="446088" indent="-446088">
                <a:lnSpc>
                  <a:spcPts val="4000"/>
                </a:lnSpc>
                <a:buFontTx/>
                <a:buAutoNum type="arabicPeriod"/>
              </a:pPr>
              <a:endParaRPr lang="en-US" sz="3200" dirty="0"/>
            </a:p>
          </p:txBody>
        </p:sp>
        <p:sp>
          <p:nvSpPr>
            <p:cNvPr id="12" name="Half Frame 11">
              <a:extLst>
                <a:ext uri="{FF2B5EF4-FFF2-40B4-BE49-F238E27FC236}">
                  <a16:creationId xmlns:a16="http://schemas.microsoft.com/office/drawing/2014/main" id="{66CDBB1E-AF3C-43FC-9F34-2DD691F81726}"/>
                </a:ext>
              </a:extLst>
            </p:cNvPr>
            <p:cNvSpPr/>
            <p:nvPr userDrawn="1"/>
          </p:nvSpPr>
          <p:spPr>
            <a:xfrm rot="5400000">
              <a:off x="3762569" y="1912372"/>
              <a:ext cx="669775" cy="238503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lang="ko-KR" altLang="en-US" sz="2400">
                <a:solidFill>
                  <a:schemeClr val="tx1"/>
                </a:solidFill>
              </a:endParaRP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CCC3A316-993C-4741-8826-E104F27650A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825647" y="3276600"/>
            <a:ext cx="2883428" cy="3120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190546"/>
      </p:ext>
    </p:extLst>
  </p:cSld>
  <p:clrMapOvr>
    <a:masterClrMapping/>
  </p:clrMapOvr>
  <p:transition spd="slow" advClick="0" advTm="5000">
    <p:push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B361FB-1B13-4B23-AE49-1133AB7994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652655" y="1353867"/>
            <a:ext cx="6474690" cy="5027884"/>
          </a:xfrm>
        </p:spPr>
        <p:txBody>
          <a:bodyPr>
            <a:normAutofit fontScale="92500"/>
          </a:bodyPr>
          <a:lstStyle/>
          <a:p>
            <a:r>
              <a:rPr lang="en-US" dirty="0"/>
              <a:t>OSI = Open Systems Interconnection</a:t>
            </a:r>
          </a:p>
          <a:p>
            <a:r>
              <a:rPr lang="en-US" dirty="0"/>
              <a:t>Why?</a:t>
            </a:r>
          </a:p>
          <a:p>
            <a:pPr marL="800100" lvl="2" indent="-303213"/>
            <a:r>
              <a:rPr lang="en-US" dirty="0"/>
              <a:t>Organizes the information</a:t>
            </a:r>
          </a:p>
          <a:p>
            <a:pPr marL="800100" lvl="2" indent="-303213"/>
            <a:r>
              <a:rPr lang="en-US" dirty="0"/>
              <a:t>Simplifies learning</a:t>
            </a:r>
          </a:p>
          <a:p>
            <a:pPr marL="800100" lvl="2" indent="-303213"/>
            <a:r>
              <a:rPr lang="en-US" dirty="0"/>
              <a:t>Standards for the vendors</a:t>
            </a:r>
          </a:p>
          <a:p>
            <a:pPr marL="800100" lvl="2" indent="-303213"/>
            <a:r>
              <a:rPr lang="en-US" dirty="0"/>
              <a:t>Easier troubleshooting</a:t>
            </a:r>
          </a:p>
          <a:p>
            <a:r>
              <a:rPr lang="en-US" sz="3400" dirty="0"/>
              <a:t>Protocol Data Unit (PDU) – different data format at each layer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A319455-3512-4508-8990-C8E03BA0F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OSI Model</a:t>
            </a:r>
            <a:endParaRPr lang="bg-BG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2D4704-6CC2-444D-AB8D-BCBBCE6FF1E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2BADAC-F512-46C7-A870-9136753A90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670" y="1345513"/>
            <a:ext cx="4492404" cy="5036238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1600757976"/>
      </p:ext>
    </p:extLst>
  </p:cSld>
  <p:clrMapOvr>
    <a:masterClrMapping/>
  </p:clrMapOvr>
  <p:transition spd="slow" advClick="0" advTm="5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38928320"/>
      </p:ext>
    </p:extLst>
  </p:cSld>
  <p:clrMapOvr>
    <a:masterClrMapping/>
  </p:clrMapOvr>
  <p:transition spd="slow" advClick="0" advTm="5000">
    <p:push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956A635-7DCB-4737-9977-C486C791F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err="1"/>
              <a:t>SoftUni</a:t>
            </a:r>
            <a:r>
              <a:rPr lang="en-GB" b="1" dirty="0"/>
              <a:t> Diamond Partners</a:t>
            </a:r>
            <a:endParaRPr lang="bg-BG" dirty="0"/>
          </a:p>
        </p:txBody>
      </p:sp>
      <p:pic>
        <p:nvPicPr>
          <p:cNvPr id="17" name="Picture 16" descr="Graphical user interface, text, application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817217D7-0BF6-4D9E-8E3B-E4C13EC5C3A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32" t="2384" r="19064" b="23051"/>
          <a:stretch/>
        </p:blipFill>
        <p:spPr>
          <a:xfrm>
            <a:off x="594504" y="2767356"/>
            <a:ext cx="2217855" cy="1092173"/>
          </a:xfrm>
          <a:prstGeom prst="rect">
            <a:avLst/>
          </a:prstGeom>
        </p:spPr>
      </p:pic>
      <p:pic>
        <p:nvPicPr>
          <p:cNvPr id="20" name="Picture 19" descr="Text&#10;&#10;Description automatically generated with low confidence">
            <a:hlinkClick r:id="rId4"/>
            <a:extLst>
              <a:ext uri="{FF2B5EF4-FFF2-40B4-BE49-F238E27FC236}">
                <a16:creationId xmlns:a16="http://schemas.microsoft.com/office/drawing/2014/main" id="{04A6A894-8A9A-4E5B-88D1-24F9A2F848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091" y="959652"/>
            <a:ext cx="2089504" cy="1639964"/>
          </a:xfrm>
          <a:prstGeom prst="rect">
            <a:avLst/>
          </a:prstGeom>
        </p:spPr>
      </p:pic>
      <p:pic>
        <p:nvPicPr>
          <p:cNvPr id="25" name="Picture 24" descr="Graphical user interface&#10;&#10;Description automatically generated with low confidence">
            <a:hlinkClick r:id="rId6"/>
            <a:extLst>
              <a:ext uri="{FF2B5EF4-FFF2-40B4-BE49-F238E27FC236}">
                <a16:creationId xmlns:a16="http://schemas.microsoft.com/office/drawing/2014/main" id="{83257898-7623-4DC1-92DC-C5AD2AC74CF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0795" y="1359000"/>
            <a:ext cx="2045805" cy="2515334"/>
          </a:xfrm>
          <a:prstGeom prst="rect">
            <a:avLst/>
          </a:prstGeom>
        </p:spPr>
      </p:pic>
      <p:pic>
        <p:nvPicPr>
          <p:cNvPr id="27" name="Picture 26" descr="Logo&#10;&#10;Description automatically generated with low confidence">
            <a:hlinkClick r:id="rId8"/>
            <a:extLst>
              <a:ext uri="{FF2B5EF4-FFF2-40B4-BE49-F238E27FC236}">
                <a16:creationId xmlns:a16="http://schemas.microsoft.com/office/drawing/2014/main" id="{C179D76D-17E7-4F4E-9808-BBF903658DA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1322" y="2695095"/>
            <a:ext cx="4755073" cy="876716"/>
          </a:xfrm>
          <a:prstGeom prst="rect">
            <a:avLst/>
          </a:prstGeom>
        </p:spPr>
      </p:pic>
      <p:pic>
        <p:nvPicPr>
          <p:cNvPr id="30" name="Picture 29" descr="Logo&#10;&#10;Description automatically generated">
            <a:hlinkClick r:id="rId10"/>
            <a:extLst>
              <a:ext uri="{FF2B5EF4-FFF2-40B4-BE49-F238E27FC236}">
                <a16:creationId xmlns:a16="http://schemas.microsoft.com/office/drawing/2014/main" id="{93F033DD-94F4-4599-9D64-B6A8BF46466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991" y="1200786"/>
            <a:ext cx="1824182" cy="1276927"/>
          </a:xfrm>
          <a:prstGeom prst="rect">
            <a:avLst/>
          </a:prstGeom>
        </p:spPr>
      </p:pic>
      <p:pic>
        <p:nvPicPr>
          <p:cNvPr id="22" name="Picture 21" descr="Text&#10;&#10;Description automatically generated with low confidence">
            <a:hlinkClick r:id="rId12"/>
            <a:extLst>
              <a:ext uri="{FF2B5EF4-FFF2-40B4-BE49-F238E27FC236}">
                <a16:creationId xmlns:a16="http://schemas.microsoft.com/office/drawing/2014/main" id="{2D9A9160-CFB1-4198-B631-320EFBF99E2C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0785" y="1679297"/>
            <a:ext cx="2376275" cy="535946"/>
          </a:xfrm>
          <a:prstGeom prst="rect">
            <a:avLst/>
          </a:prstGeom>
        </p:spPr>
      </p:pic>
      <p:pic>
        <p:nvPicPr>
          <p:cNvPr id="21" name="Picture 20" descr="Logo, company name&#10;&#10;Description automatically generated">
            <a:hlinkClick r:id="rId14"/>
            <a:extLst>
              <a:ext uri="{FF2B5EF4-FFF2-40B4-BE49-F238E27FC236}">
                <a16:creationId xmlns:a16="http://schemas.microsoft.com/office/drawing/2014/main" id="{B2C7AFA4-B03B-4F90-BCF5-42B64D45FD93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54" t="27513" r="15212" b="31480"/>
          <a:stretch/>
        </p:blipFill>
        <p:spPr>
          <a:xfrm>
            <a:off x="841984" y="5755974"/>
            <a:ext cx="1704391" cy="759297"/>
          </a:xfrm>
          <a:prstGeom prst="rect">
            <a:avLst/>
          </a:prstGeom>
        </p:spPr>
      </p:pic>
      <p:pic>
        <p:nvPicPr>
          <p:cNvPr id="28" name="Picture 27" descr="A picture containing logo&#10;&#10;Description automatically generated">
            <a:hlinkClick r:id="rId16"/>
            <a:extLst>
              <a:ext uri="{FF2B5EF4-FFF2-40B4-BE49-F238E27FC236}">
                <a16:creationId xmlns:a16="http://schemas.microsoft.com/office/drawing/2014/main" id="{8D7EE580-66D1-490E-AB52-9AAD1973ADF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702" y="4261665"/>
            <a:ext cx="1827471" cy="1092173"/>
          </a:xfrm>
          <a:prstGeom prst="rect">
            <a:avLst/>
          </a:prstGeom>
        </p:spPr>
      </p:pic>
      <p:pic>
        <p:nvPicPr>
          <p:cNvPr id="29" name="Picture 28" descr="Logo, company name&#10;&#10;Description automatically generated">
            <a:hlinkClick r:id="rId18"/>
            <a:extLst>
              <a:ext uri="{FF2B5EF4-FFF2-40B4-BE49-F238E27FC236}">
                <a16:creationId xmlns:a16="http://schemas.microsoft.com/office/drawing/2014/main" id="{D90A1DB9-C677-4980-898B-02F96A34874B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5989" y="3684106"/>
            <a:ext cx="3260611" cy="1834207"/>
          </a:xfrm>
          <a:prstGeom prst="rect">
            <a:avLst/>
          </a:prstGeom>
        </p:spPr>
      </p:pic>
      <p:pic>
        <p:nvPicPr>
          <p:cNvPr id="31" name="Picture 30" descr="Logo&#10;&#10;Description automatically generated">
            <a:hlinkClick r:id="rId20"/>
            <a:extLst>
              <a:ext uri="{FF2B5EF4-FFF2-40B4-BE49-F238E27FC236}">
                <a16:creationId xmlns:a16="http://schemas.microsoft.com/office/drawing/2014/main" id="{51539337-EA92-4DEC-B27C-1C96A708D318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0785" y="4098713"/>
            <a:ext cx="3711886" cy="1327171"/>
          </a:xfrm>
          <a:prstGeom prst="rect">
            <a:avLst/>
          </a:prstGeom>
        </p:spPr>
      </p:pic>
      <p:pic>
        <p:nvPicPr>
          <p:cNvPr id="32" name="Picture 31" descr="Logo&#10;&#10;Description automatically generated">
            <a:hlinkClick r:id="rId22"/>
            <a:extLst>
              <a:ext uri="{FF2B5EF4-FFF2-40B4-BE49-F238E27FC236}">
                <a16:creationId xmlns:a16="http://schemas.microsoft.com/office/drawing/2014/main" id="{F70938FD-B0F5-423E-8C2C-99B884B6B04A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1030" y="5499000"/>
            <a:ext cx="2657856" cy="916485"/>
          </a:xfrm>
          <a:prstGeom prst="rect">
            <a:avLst/>
          </a:prstGeom>
        </p:spPr>
      </p:pic>
      <p:pic>
        <p:nvPicPr>
          <p:cNvPr id="33" name="Picture 32" descr="A picture containing logo&#10;&#10;Description automatically generated">
            <a:hlinkClick r:id="rId24"/>
            <a:extLst>
              <a:ext uri="{FF2B5EF4-FFF2-40B4-BE49-F238E27FC236}">
                <a16:creationId xmlns:a16="http://schemas.microsoft.com/office/drawing/2014/main" id="{FFB981A5-A282-4429-A0A1-AD728C389669}"/>
              </a:ext>
            </a:extLst>
          </p:cNvPr>
          <p:cNvPicPr>
            <a:picLocks noChangeAspect="1"/>
          </p:cNvPicPr>
          <p:nvPr/>
        </p:nvPicPr>
        <p:blipFill>
          <a:blip r:embed="rId2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0971" y="5499000"/>
            <a:ext cx="2391414" cy="1145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314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B0D5FB3-68F2-49D8-A153-8BAD1305EF0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82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E22D599-06AA-45AE-9605-321A51F18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Educational Partners</a:t>
            </a:r>
          </a:p>
        </p:txBody>
      </p:sp>
      <p:pic>
        <p:nvPicPr>
          <p:cNvPr id="13" name="Picture 12">
            <a:hlinkClick r:id="rId2"/>
            <a:extLst>
              <a:ext uri="{FF2B5EF4-FFF2-40B4-BE49-F238E27FC236}">
                <a16:creationId xmlns:a16="http://schemas.microsoft.com/office/drawing/2014/main" id="{44F98D6B-A014-49DE-BFE5-4440AB6347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3477" y="1804627"/>
            <a:ext cx="4042163" cy="3991238"/>
          </a:xfrm>
          <a:prstGeom prst="rect">
            <a:avLst/>
          </a:prstGeom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:a16="http://schemas.microsoft.com/office/drawing/2014/main" id="{19D59668-3C9A-4BAE-83AF-92CB45919E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82001" y="2264942"/>
            <a:ext cx="3284393" cy="3070608"/>
          </a:xfrm>
          <a:prstGeom prst="rect">
            <a:avLst/>
          </a:prstGeom>
          <a:ln w="28575">
            <a:solidFill>
              <a:srgbClr val="44546A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417963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Body"/>
          <p:cNvSpPr>
            <a:spLocks noGrp="1"/>
          </p:cNvSpPr>
          <p:nvPr>
            <p:ph idx="4294967295"/>
          </p:nvPr>
        </p:nvSpPr>
        <p:spPr>
          <a:xfrm>
            <a:off x="190404" y="1179000"/>
            <a:ext cx="8695596" cy="5490000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/>
            <a:r>
              <a:rPr lang="en-US" sz="3000" noProof="1">
                <a:hlinkClick r:id="rId3"/>
              </a:rPr>
              <a:t>softuni.bg</a:t>
            </a:r>
            <a:r>
              <a:rPr lang="en-US" sz="3000" noProof="1"/>
              <a:t>, </a:t>
            </a:r>
            <a:r>
              <a:rPr lang="en-US" sz="2800" dirty="0">
                <a:hlinkClick r:id="rId4"/>
              </a:rPr>
              <a:t>about.softuni.bg</a:t>
            </a:r>
            <a:endParaRPr lang="en-US" sz="30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Foundation</a:t>
            </a:r>
            <a:endParaRPr lang="bg-BG" sz="3200" dirty="0"/>
          </a:p>
          <a:p>
            <a:pPr lvl="1"/>
            <a:r>
              <a:rPr lang="en-US" sz="3000" noProof="1">
                <a:hlinkClick r:id="rId5"/>
              </a:rPr>
              <a:t>softuni.foundation</a:t>
            </a:r>
            <a:endParaRPr lang="en-US" sz="30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@ Facebook</a:t>
            </a:r>
          </a:p>
          <a:p>
            <a:pPr lvl="1"/>
            <a:r>
              <a:rPr lang="en-US" sz="3000" noProof="1">
                <a:hlinkClick r:id="rId6"/>
              </a:rPr>
              <a:t>facebook.com/SoftwareUniversity</a:t>
            </a:r>
            <a:endParaRPr lang="en-US" sz="30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Forums</a:t>
            </a:r>
          </a:p>
          <a:p>
            <a:pPr lvl="1"/>
            <a:r>
              <a:rPr lang="en-US" sz="3000" dirty="0">
                <a:hlinkClick r:id="rId7"/>
              </a:rPr>
              <a:t>forum.softuni.bg</a:t>
            </a:r>
            <a:endParaRPr lang="en-US" sz="3000" noProof="1"/>
          </a:p>
        </p:txBody>
      </p:sp>
      <p:sp>
        <p:nvSpPr>
          <p:cNvPr id="3" name="Slide 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83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4186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3E744BC-5BC7-4646-A8C2-F86C1E95E9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Flow in the OSI Model</a:t>
            </a:r>
            <a:endParaRPr lang="bg-B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C00FC8-A91F-4F83-89D0-C59E375CD49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F515A22-340E-426A-A890-FF2A31D70E9D}"/>
              </a:ext>
            </a:extLst>
          </p:cNvPr>
          <p:cNvGrpSpPr/>
          <p:nvPr/>
        </p:nvGrpSpPr>
        <p:grpSpPr>
          <a:xfrm>
            <a:off x="385872" y="1252274"/>
            <a:ext cx="11609362" cy="5504976"/>
            <a:chOff x="287308" y="1151121"/>
            <a:chExt cx="11609362" cy="550497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8714B95-E7E0-401C-9801-17BE985329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00574" y="1574406"/>
              <a:ext cx="8077200" cy="5081691"/>
            </a:xfrm>
            <a:prstGeom prst="rect">
              <a:avLst/>
            </a:prstGeom>
            <a:effectLst>
              <a:softEdge rad="31750"/>
            </a:effectLst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8584FA3-E346-4A0E-85B8-691C37BA24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7308" y="1151121"/>
              <a:ext cx="1295400" cy="1643441"/>
            </a:xfrm>
            <a:prstGeom prst="rect">
              <a:avLst/>
            </a:prstGeom>
            <a:effectLst>
              <a:softEdge rad="63500"/>
            </a:effectLst>
          </p:spPr>
        </p:pic>
        <p:pic>
          <p:nvPicPr>
            <p:cNvPr id="9" name="Picture 8" descr="Image result for end user icon female pc">
              <a:extLst>
                <a:ext uri="{FF2B5EF4-FFF2-40B4-BE49-F238E27FC236}">
                  <a16:creationId xmlns:a16="http://schemas.microsoft.com/office/drawing/2014/main" id="{38E4B3FA-A8A5-487E-AEFE-60AF9B7C576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99306" y="1151121"/>
              <a:ext cx="1197364" cy="1643441"/>
            </a:xfrm>
            <a:prstGeom prst="rect">
              <a:avLst/>
            </a:prstGeom>
            <a:noFill/>
            <a:effectLst>
              <a:softEdge rad="3175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BFEB9C94-344D-4788-A7C9-921BE505EFB1}"/>
                </a:ext>
              </a:extLst>
            </p:cNvPr>
            <p:cNvCxnSpPr/>
            <p:nvPr/>
          </p:nvCxnSpPr>
          <p:spPr>
            <a:xfrm>
              <a:off x="1411576" y="2057400"/>
              <a:ext cx="751800" cy="0"/>
            </a:xfrm>
            <a:prstGeom prst="straightConnector1">
              <a:avLst/>
            </a:prstGeom>
            <a:ln w="571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692E1CB9-7359-4823-BEF3-9ECC5207CEA3}"/>
                </a:ext>
              </a:extLst>
            </p:cNvPr>
            <p:cNvCxnSpPr/>
            <p:nvPr/>
          </p:nvCxnSpPr>
          <p:spPr>
            <a:xfrm flipH="1">
              <a:off x="10077774" y="2057400"/>
              <a:ext cx="621532" cy="0"/>
            </a:xfrm>
            <a:prstGeom prst="straightConnector1">
              <a:avLst/>
            </a:prstGeom>
            <a:ln w="571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40950779"/>
      </p:ext>
    </p:extLst>
  </p:cSld>
  <p:clrMapOvr>
    <a:masterClrMapping/>
  </p:clrMapOvr>
  <p:transition spd="slow" advClick="0" advTm="5000">
    <p:push dir="u"/>
  </p:transition>
</p:sld>
</file>

<file path=ppt/theme/theme1.xml><?xml version="1.0" encoding="utf-8"?>
<a:theme xmlns:a="http://schemas.openxmlformats.org/drawingml/2006/main" name="1_SoftUni3_1">
  <a:themeElements>
    <a:clrScheme name="Custom 2">
      <a:dk1>
        <a:srgbClr val="234465"/>
      </a:dk1>
      <a:lt1>
        <a:srgbClr val="FFA000"/>
      </a:lt1>
      <a:dk2>
        <a:srgbClr val="234465"/>
      </a:dk2>
      <a:lt2>
        <a:srgbClr val="FFFFFF"/>
      </a:lt2>
      <a:accent1>
        <a:srgbClr val="F7C86D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F2AC44"/>
      </a:hlink>
      <a:folHlink>
        <a:srgbClr val="F6C781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3_1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2_SoftUni3_1">
  <a:themeElements>
    <a:clrScheme name="Custom 2">
      <a:dk1>
        <a:srgbClr val="234465"/>
      </a:dk1>
      <a:lt1>
        <a:srgbClr val="FFA000"/>
      </a:lt1>
      <a:dk2>
        <a:srgbClr val="234465"/>
      </a:dk2>
      <a:lt2>
        <a:srgbClr val="FFFFFF"/>
      </a:lt2>
      <a:accent1>
        <a:srgbClr val="F7C86D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F2AC44"/>
      </a:hlink>
      <a:folHlink>
        <a:srgbClr val="F6C781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3_1" id="{D61FAD9B-6E74-4E03-BFE4-B363D484F1DA}" vid="{7089C1A3-635B-4B03-A017-DAF10A3A396B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10014</TotalTime>
  <Words>2072</Words>
  <Application>Microsoft Office PowerPoint</Application>
  <PresentationFormat>Widescreen</PresentationFormat>
  <Paragraphs>596</Paragraphs>
  <Slides>83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83</vt:i4>
      </vt:variant>
    </vt:vector>
  </HeadingPairs>
  <TitlesOfParts>
    <vt:vector size="91" baseType="lpstr">
      <vt:lpstr>맑은 고딕</vt:lpstr>
      <vt:lpstr>Arial</vt:lpstr>
      <vt:lpstr>Calibri</vt:lpstr>
      <vt:lpstr>Consolas</vt:lpstr>
      <vt:lpstr>Wingdings</vt:lpstr>
      <vt:lpstr>Wingdings 2</vt:lpstr>
      <vt:lpstr>1_SoftUni3_1</vt:lpstr>
      <vt:lpstr>2_SoftUni3_1</vt:lpstr>
      <vt:lpstr>Course summary</vt:lpstr>
      <vt:lpstr>Table of Contents</vt:lpstr>
      <vt:lpstr>PowerPoint Presentation</vt:lpstr>
      <vt:lpstr>How did it start?</vt:lpstr>
      <vt:lpstr>Common Types of Computer Networks</vt:lpstr>
      <vt:lpstr>Networks Protocols</vt:lpstr>
      <vt:lpstr>EIA/TIA Standards</vt:lpstr>
      <vt:lpstr>OSI Model</vt:lpstr>
      <vt:lpstr>Data Flow in the OSI Model</vt:lpstr>
      <vt:lpstr>Data Flow in the OSI Model (2)</vt:lpstr>
      <vt:lpstr>OSI and TCP/IP Models Comparing</vt:lpstr>
      <vt:lpstr>PowerPoint Presentation</vt:lpstr>
      <vt:lpstr>Different numeral systems</vt:lpstr>
      <vt:lpstr>IPv4 Address</vt:lpstr>
      <vt:lpstr>Private IP addresses</vt:lpstr>
      <vt:lpstr>NAT – Network address translation</vt:lpstr>
      <vt:lpstr>Network masks</vt:lpstr>
      <vt:lpstr>Reserved/Special IP Addresses</vt:lpstr>
      <vt:lpstr>Four addresses required</vt:lpstr>
      <vt:lpstr>ARP: Address Resolution  Protocol</vt:lpstr>
      <vt:lpstr>Direct communication (without router)</vt:lpstr>
      <vt:lpstr>Host-to-Host Communication With Routers </vt:lpstr>
      <vt:lpstr>Host-to-Host Communication With Routers (2) </vt:lpstr>
      <vt:lpstr>The MAC address table</vt:lpstr>
      <vt:lpstr>Command Line Introduction </vt:lpstr>
      <vt:lpstr>Command line</vt:lpstr>
      <vt:lpstr>Basic Connectivity Checks</vt:lpstr>
      <vt:lpstr>PowerPoint Presentation</vt:lpstr>
      <vt:lpstr>Saving the configuration</vt:lpstr>
      <vt:lpstr>Loading the configuration</vt:lpstr>
      <vt:lpstr>Out-of-band vs in-band management</vt:lpstr>
      <vt:lpstr>Secure access - best practices </vt:lpstr>
      <vt:lpstr>Access (untagged) ports</vt:lpstr>
      <vt:lpstr>Trunk (tagged) ports</vt:lpstr>
      <vt:lpstr>Tagging between switches</vt:lpstr>
      <vt:lpstr>Trunk port details</vt:lpstr>
      <vt:lpstr>PowerPoint Presentation</vt:lpstr>
      <vt:lpstr>What is the Spanning Tree Protocol?</vt:lpstr>
      <vt:lpstr>What is the Spanning Tree Protocol? (2)</vt:lpstr>
      <vt:lpstr>The STP algorithm</vt:lpstr>
      <vt:lpstr>STP tie-breakers</vt:lpstr>
      <vt:lpstr>Link costs (path cost)</vt:lpstr>
      <vt:lpstr>STP Priority</vt:lpstr>
      <vt:lpstr>Spanning Tree Protocol – Main Flavors</vt:lpstr>
      <vt:lpstr>PVST+</vt:lpstr>
      <vt:lpstr>PVST+ (3)</vt:lpstr>
      <vt:lpstr>The good and the bad about PVST+</vt:lpstr>
      <vt:lpstr>PowerPoint Presentation</vt:lpstr>
      <vt:lpstr>What is DHCP?</vt:lpstr>
      <vt:lpstr>DHCP Components</vt:lpstr>
      <vt:lpstr>DNS Introduction</vt:lpstr>
      <vt:lpstr>DNS “A” Records</vt:lpstr>
      <vt:lpstr>Switching vs Routing</vt:lpstr>
      <vt:lpstr>The Routing Table</vt:lpstr>
      <vt:lpstr>Default Gateway</vt:lpstr>
      <vt:lpstr>The Rule of the Longest Match</vt:lpstr>
      <vt:lpstr>Direct routing</vt:lpstr>
      <vt:lpstr>Inter-VLAN Routing Using the Same Switch</vt:lpstr>
      <vt:lpstr>Inter-VLAN Routing Using External Switch </vt:lpstr>
      <vt:lpstr>Inter-VLAN Routing Using External Router (2)</vt:lpstr>
      <vt:lpstr>Static Routes</vt:lpstr>
      <vt:lpstr>PowerPoint Presentation</vt:lpstr>
      <vt:lpstr>Distance-vector vs link-state protocols</vt:lpstr>
      <vt:lpstr>RIP Metric: hop count</vt:lpstr>
      <vt:lpstr>OSPF Metric: cost</vt:lpstr>
      <vt:lpstr>Multiple protocols in the same network</vt:lpstr>
      <vt:lpstr>Administrative distance</vt:lpstr>
      <vt:lpstr>Wildcard masks</vt:lpstr>
      <vt:lpstr>OSPF terms: router ID</vt:lpstr>
      <vt:lpstr>OSPF terms</vt:lpstr>
      <vt:lpstr>Single area OSPF configuration</vt:lpstr>
      <vt:lpstr>OSPF passive interface</vt:lpstr>
      <vt:lpstr>OSPF passive interface (2)</vt:lpstr>
      <vt:lpstr>PowerPoint Presentation</vt:lpstr>
      <vt:lpstr>PowerPoint Presentation</vt:lpstr>
      <vt:lpstr>Topology details – scenario 1</vt:lpstr>
      <vt:lpstr>PowerPoint Presentation</vt:lpstr>
      <vt:lpstr>Topology details – scenario 2</vt:lpstr>
      <vt:lpstr>Summary</vt:lpstr>
      <vt:lpstr>PowerPoint Presentation</vt:lpstr>
      <vt:lpstr>SoftUni Diamond Partners</vt:lpstr>
      <vt:lpstr>Educational Partners</vt:lpstr>
      <vt:lpstr>Trainings @ Software University (SoftUni)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Alen Paunov</dc:creator>
  <cp:lastModifiedBy>Yoana</cp:lastModifiedBy>
  <cp:revision>550</cp:revision>
  <dcterms:created xsi:type="dcterms:W3CDTF">2018-05-23T13:08:44Z</dcterms:created>
  <dcterms:modified xsi:type="dcterms:W3CDTF">2022-03-22T12:58:36Z</dcterms:modified>
</cp:coreProperties>
</file>